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8"/>
  </p:notesMasterIdLst>
  <p:sldIdLst>
    <p:sldId id="257" r:id="rId2"/>
    <p:sldId id="350" r:id="rId3"/>
    <p:sldId id="358" r:id="rId4"/>
    <p:sldId id="359" r:id="rId5"/>
    <p:sldId id="360" r:id="rId6"/>
    <p:sldId id="357" r:id="rId7"/>
    <p:sldId id="351" r:id="rId8"/>
    <p:sldId id="352" r:id="rId9"/>
    <p:sldId id="353" r:id="rId10"/>
    <p:sldId id="354" r:id="rId11"/>
    <p:sldId id="355" r:id="rId12"/>
    <p:sldId id="356" r:id="rId13"/>
    <p:sldId id="324" r:id="rId14"/>
    <p:sldId id="348" r:id="rId15"/>
    <p:sldId id="332" r:id="rId16"/>
    <p:sldId id="385" r:id="rId17"/>
    <p:sldId id="335" r:id="rId18"/>
    <p:sldId id="374" r:id="rId19"/>
    <p:sldId id="386" r:id="rId20"/>
    <p:sldId id="387" r:id="rId21"/>
    <p:sldId id="388" r:id="rId22"/>
    <p:sldId id="375" r:id="rId23"/>
    <p:sldId id="378" r:id="rId24"/>
    <p:sldId id="380" r:id="rId25"/>
    <p:sldId id="379" r:id="rId26"/>
    <p:sldId id="381" r:id="rId27"/>
    <p:sldId id="382" r:id="rId28"/>
    <p:sldId id="384" r:id="rId29"/>
    <p:sldId id="383" r:id="rId30"/>
    <p:sldId id="339" r:id="rId31"/>
    <p:sldId id="338" r:id="rId32"/>
    <p:sldId id="340" r:id="rId33"/>
    <p:sldId id="343" r:id="rId34"/>
    <p:sldId id="344" r:id="rId35"/>
    <p:sldId id="345" r:id="rId36"/>
    <p:sldId id="346" r:id="rId37"/>
  </p:sldIdLst>
  <p:sldSz cx="9144000" cy="5143500" type="screen16x9"/>
  <p:notesSz cx="6858000" cy="9144000"/>
  <p:embeddedFontLst>
    <p:embeddedFont>
      <p:font typeface="Pontano Sans" charset="0"/>
      <p:regular r:id="rId39"/>
    </p:embeddedFont>
    <p:embeddedFont>
      <p:font typeface="Poppins" charset="0"/>
      <p:regular r:id="rId40"/>
      <p:bold r:id="rId41"/>
      <p:italic r:id="rId42"/>
      <p:boldItalic r:id="rId43"/>
    </p:embeddedFont>
    <p:embeddedFont>
      <p:font typeface="Poppins SemiBold" charset="0"/>
      <p:regular r:id="rId44"/>
      <p:bold r:id="rId45"/>
      <p:italic r:id="rId46"/>
      <p:boldItalic r:id="rId47"/>
    </p:embeddedFont>
    <p:embeddedFont>
      <p:font typeface="Poppins Light" charset="0"/>
      <p:regular r:id="rId48"/>
      <p:bold r:id="rId49"/>
      <p:italic r:id="rId50"/>
      <p:boldItalic r:id="rId51"/>
    </p:embeddedFont>
    <p:embeddedFont>
      <p:font typeface="맑은 고딕" pitchFamily="34" charset="-127"/>
      <p:regular r:id="rId52"/>
      <p:bold r:id="rId53"/>
    </p:embeddedFont>
    <p:embeddedFont>
      <p:font typeface="Fira Sans Extra Condensed Medium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BC"/>
    <a:srgbClr val="5CB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151BFD9-B673-4575-9619-315F247D540B}">
  <a:tblStyle styleId="{5151BFD9-B673-4575-9619-315F247D54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-32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370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e0371d4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52e0371d4f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52e0371d4f_2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4" name="Google Shape;1984;g52e0371d4f_2_1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2e0371d4f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52e0371d4f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e0371d4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52e0371d4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c779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3c779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2e0371d4f_2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3" name="Google Shape;2163;g52e0371d4f_2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055300" y="1015425"/>
            <a:ext cx="5033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496850" y="2749200"/>
            <a:ext cx="4150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933" y="80952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1908038" y="256588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2080688" y="298093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2358638" y="997200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3"/>
          </p:nvPr>
        </p:nvSpPr>
        <p:spPr>
          <a:xfrm>
            <a:off x="3444738" y="343673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3582288" y="3849890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5"/>
          </p:nvPr>
        </p:nvSpPr>
        <p:spPr>
          <a:xfrm>
            <a:off x="3895338" y="1868046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 idx="6"/>
          </p:nvPr>
        </p:nvSpPr>
        <p:spPr>
          <a:xfrm>
            <a:off x="4983037" y="256591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7"/>
          </p:nvPr>
        </p:nvSpPr>
        <p:spPr>
          <a:xfrm>
            <a:off x="5155687" y="297906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8"/>
          </p:nvPr>
        </p:nvSpPr>
        <p:spPr>
          <a:xfrm>
            <a:off x="5433637" y="99721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ctrTitle" idx="9"/>
          </p:nvPr>
        </p:nvSpPr>
        <p:spPr>
          <a:xfrm>
            <a:off x="6501311" y="344031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3"/>
          </p:nvPr>
        </p:nvSpPr>
        <p:spPr>
          <a:xfrm>
            <a:off x="6673961" y="385536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14"/>
          </p:nvPr>
        </p:nvSpPr>
        <p:spPr>
          <a:xfrm>
            <a:off x="6951911" y="1871631"/>
            <a:ext cx="135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15"/>
          </p:nvPr>
        </p:nvSpPr>
        <p:spPr>
          <a:xfrm>
            <a:off x="622796" y="38883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point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2380500" y="1982400"/>
            <a:ext cx="4383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ctrTitle"/>
          </p:nvPr>
        </p:nvSpPr>
        <p:spPr>
          <a:xfrm>
            <a:off x="613367" y="390106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4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70" y="5765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ctrTitle"/>
          </p:nvPr>
        </p:nvSpPr>
        <p:spPr>
          <a:xfrm>
            <a:off x="615264" y="391698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2282175" y="140962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ctrTitle" idx="2"/>
          </p:nvPr>
        </p:nvSpPr>
        <p:spPr>
          <a:xfrm>
            <a:off x="1881575" y="11010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3"/>
          </p:nvPr>
        </p:nvSpPr>
        <p:spPr>
          <a:xfrm>
            <a:off x="5074550" y="140962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ctrTitle" idx="4"/>
          </p:nvPr>
        </p:nvSpPr>
        <p:spPr>
          <a:xfrm>
            <a:off x="4673950" y="11010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5"/>
          </p:nvPr>
        </p:nvSpPr>
        <p:spPr>
          <a:xfrm>
            <a:off x="2282175" y="359230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ctrTitle" idx="6"/>
          </p:nvPr>
        </p:nvSpPr>
        <p:spPr>
          <a:xfrm>
            <a:off x="1881575" y="32837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7"/>
          </p:nvPr>
        </p:nvSpPr>
        <p:spPr>
          <a:xfrm>
            <a:off x="5074550" y="359230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ctrTitle" idx="8"/>
          </p:nvPr>
        </p:nvSpPr>
        <p:spPr>
          <a:xfrm>
            <a:off x="4673950" y="32837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1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45" y="51836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8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 descr="kn_both_pos_ank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ctrTitle"/>
          </p:nvPr>
        </p:nvSpPr>
        <p:spPr>
          <a:xfrm>
            <a:off x="1136400" y="1679559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4799700" y="1689650"/>
            <a:ext cx="29355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" name="Picture 35" descr="kn_both_pos_anke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4" y="278975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9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459700" y="1294900"/>
            <a:ext cx="1499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2"/>
          </p:nvPr>
        </p:nvSpPr>
        <p:spPr>
          <a:xfrm>
            <a:off x="6261300" y="1294575"/>
            <a:ext cx="1719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3"/>
          </p:nvPr>
        </p:nvSpPr>
        <p:spPr>
          <a:xfrm>
            <a:off x="4856950" y="3728775"/>
            <a:ext cx="1616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18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13367" y="389903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95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●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ntano Sans"/>
              <a:buChar char="○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ontano Sans"/>
              <a:buChar char="■"/>
              <a:defRPr sz="12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4" r:id="rId3"/>
    <p:sldLayoutId id="2147483668" r:id="rId4"/>
    <p:sldLayoutId id="2147483677" r:id="rId5"/>
    <p:sldLayoutId id="2147483678" r:id="rId6"/>
    <p:sldLayoutId id="2147483683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olkhin.com/RoadTrafficSimulato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traffic-simulation.de/routing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>
            <a:off x="2195736" y="3003798"/>
            <a:ext cx="5184576" cy="43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1"/>
          </p:nvPr>
        </p:nvSpPr>
        <p:spPr>
          <a:xfrm>
            <a:off x="2339752" y="3003798"/>
            <a:ext cx="5040560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 dirty="0" smtClean="0"/>
              <a:t>Internship programs </a:t>
            </a:r>
            <a:endParaRPr sz="1400" dirty="0"/>
          </a:p>
        </p:txBody>
      </p:sp>
      <p:sp>
        <p:nvSpPr>
          <p:cNvPr id="171" name="Google Shape;171;p37"/>
          <p:cNvSpPr txBox="1">
            <a:spLocks noGrp="1"/>
          </p:cNvSpPr>
          <p:nvPr>
            <p:ph type="ctrTitle"/>
          </p:nvPr>
        </p:nvSpPr>
        <p:spPr>
          <a:xfrm>
            <a:off x="2055300" y="465936"/>
            <a:ext cx="5033400" cy="233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smtClean="0"/>
              <a:t>KNITS</a:t>
            </a:r>
            <a:br>
              <a:rPr lang="en-US" dirty="0" smtClean="0"/>
            </a:br>
            <a:r>
              <a:rPr lang="en-US" dirty="0" smtClean="0"/>
              <a:t>Internship</a:t>
            </a:r>
            <a:br>
              <a:rPr lang="en-US" dirty="0" smtClean="0"/>
            </a:br>
            <a:r>
              <a:rPr lang="en-US" dirty="0" smtClean="0"/>
              <a:t>Programs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Logistics </a:t>
            </a:r>
            <a:br>
              <a:rPr lang="et-EE" sz="1100" dirty="0" smtClean="0"/>
            </a:br>
            <a:r>
              <a:rPr lang="et-EE" sz="1100" dirty="0" smtClean="0"/>
              <a:t>processes</a:t>
            </a:r>
            <a:endParaRPr sz="1100" dirty="0"/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bg1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32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Logistics </a:t>
            </a:r>
            <a:br>
              <a:rPr lang="et-EE" sz="1100" dirty="0" smtClean="0"/>
            </a:br>
            <a:r>
              <a:rPr lang="et-EE" sz="1100" dirty="0" smtClean="0"/>
              <a:t>processes</a:t>
            </a:r>
            <a:endParaRPr sz="1100" dirty="0"/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836593" y="1759110"/>
            <a:ext cx="668654" cy="48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Open </a:t>
            </a:r>
            <a:br>
              <a:rPr lang="et-EE" sz="1100" dirty="0" smtClean="0"/>
            </a:br>
            <a:r>
              <a:rPr lang="et-EE" sz="1100" dirty="0" smtClean="0"/>
              <a:t>source</a:t>
            </a:r>
            <a:endParaRPr sz="1100" dirty="0"/>
          </a:p>
        </p:txBody>
      </p:sp>
      <p:sp>
        <p:nvSpPr>
          <p:cNvPr id="68" name="Google Shape;2175;p69"/>
          <p:cNvSpPr/>
          <p:nvPr/>
        </p:nvSpPr>
        <p:spPr>
          <a:xfrm>
            <a:off x="6861623" y="220600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7604;p59"/>
          <p:cNvGrpSpPr>
            <a:grpSpLocks noChangeAspect="1"/>
          </p:cNvGrpSpPr>
          <p:nvPr/>
        </p:nvGrpSpPr>
        <p:grpSpPr>
          <a:xfrm>
            <a:off x="7038060" y="2301738"/>
            <a:ext cx="307325" cy="301567"/>
            <a:chOff x="1329585" y="1989925"/>
            <a:chExt cx="341472" cy="335074"/>
          </a:xfrm>
          <a:solidFill>
            <a:schemeClr val="bg1"/>
          </a:solidFill>
        </p:grpSpPr>
        <p:sp>
          <p:nvSpPr>
            <p:cNvPr id="70" name="Google Shape;7605;p59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7606;p59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7607;p59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bg1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3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Zero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Budget</a:t>
            </a:r>
            <a:endParaRPr sz="1100" dirty="0">
              <a:solidFill>
                <a:schemeClr val="accent4"/>
              </a:solidFill>
            </a:endParaRPr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Extended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audience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5428681" y="1789207"/>
            <a:ext cx="991209" cy="4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Logistics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processes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63" name="Google Shape;2175;p69"/>
          <p:cNvSpPr/>
          <p:nvPr/>
        </p:nvSpPr>
        <p:spPr>
          <a:xfrm>
            <a:off x="5557604" y="2205026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836593" y="1759110"/>
            <a:ext cx="668654" cy="48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Open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source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68" name="Google Shape;2175;p69"/>
          <p:cNvSpPr/>
          <p:nvPr/>
        </p:nvSpPr>
        <p:spPr>
          <a:xfrm>
            <a:off x="6861623" y="220600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7604;p59"/>
          <p:cNvGrpSpPr>
            <a:grpSpLocks noChangeAspect="1"/>
          </p:cNvGrpSpPr>
          <p:nvPr/>
        </p:nvGrpSpPr>
        <p:grpSpPr>
          <a:xfrm>
            <a:off x="7038060" y="2301738"/>
            <a:ext cx="307325" cy="301567"/>
            <a:chOff x="1329585" y="1989925"/>
            <a:chExt cx="341472" cy="335074"/>
          </a:xfrm>
          <a:solidFill>
            <a:schemeClr val="accent4"/>
          </a:solidFill>
        </p:grpSpPr>
        <p:sp>
          <p:nvSpPr>
            <p:cNvPr id="70" name="Google Shape;7605;p59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7606;p59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7607;p59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oogle Shape;7558;p59"/>
          <p:cNvGrpSpPr>
            <a:grpSpLocks noChangeAspect="1"/>
          </p:cNvGrpSpPr>
          <p:nvPr/>
        </p:nvGrpSpPr>
        <p:grpSpPr>
          <a:xfrm>
            <a:off x="5720603" y="2304443"/>
            <a:ext cx="318268" cy="318956"/>
            <a:chOff x="2280029" y="1970604"/>
            <a:chExt cx="353631" cy="354395"/>
          </a:xfrm>
          <a:solidFill>
            <a:schemeClr val="accent4"/>
          </a:solidFill>
        </p:grpSpPr>
        <p:sp>
          <p:nvSpPr>
            <p:cNvPr id="80" name="Google Shape;7559;p5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60;p5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61;p5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62;p5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accent4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>
                <a:solidFill>
                  <a:schemeClr val="accent4"/>
                </a:solidFill>
              </a:rPr>
              <a:t>Extended </a:t>
            </a:r>
            <a:br>
              <a:rPr lang="et-EE" sz="1100" dirty="0" smtClean="0">
                <a:solidFill>
                  <a:schemeClr val="accent4"/>
                </a:solidFill>
              </a:rPr>
            </a:br>
            <a:r>
              <a:rPr lang="et-EE" sz="1100" dirty="0" smtClean="0">
                <a:solidFill>
                  <a:schemeClr val="accent4"/>
                </a:solidFill>
              </a:rPr>
              <a:t>time</a:t>
            </a:r>
            <a:endParaRPr sz="1100" dirty="0">
              <a:solidFill>
                <a:schemeClr val="accent4"/>
              </a:solidFill>
            </a:endParaRPr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accent4"/>
          </a:solidFill>
        </p:grpSpPr>
        <p:sp>
          <p:nvSpPr>
            <p:cNvPr id="3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TARGET AND TIMELINE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24884" y="1911299"/>
            <a:ext cx="1129376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BACKEND DEV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524178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778336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67;p69"/>
          <p:cNvSpPr txBox="1">
            <a:spLocks/>
          </p:cNvSpPr>
          <p:nvPr/>
        </p:nvSpPr>
        <p:spPr>
          <a:xfrm>
            <a:off x="2151748" y="191130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FULL STACK DEV</a:t>
            </a:r>
            <a:endParaRPr lang="et-EE" sz="1100" dirty="0"/>
          </a:p>
        </p:txBody>
      </p:sp>
      <p:sp>
        <p:nvSpPr>
          <p:cNvPr id="58" name="Google Shape;2175;p69"/>
          <p:cNvSpPr/>
          <p:nvPr/>
        </p:nvSpPr>
        <p:spPr>
          <a:xfrm>
            <a:off x="2316848" y="2193579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167;p69"/>
          <p:cNvSpPr txBox="1">
            <a:spLocks/>
          </p:cNvSpPr>
          <p:nvPr/>
        </p:nvSpPr>
        <p:spPr>
          <a:xfrm>
            <a:off x="3780569" y="1911299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BUSINESS</a:t>
            </a:r>
            <a:endParaRPr lang="et-EE" sz="1100" dirty="0"/>
          </a:p>
        </p:txBody>
      </p:sp>
      <p:sp>
        <p:nvSpPr>
          <p:cNvPr id="67" name="Google Shape;2175;p69"/>
          <p:cNvSpPr/>
          <p:nvPr/>
        </p:nvSpPr>
        <p:spPr>
          <a:xfrm>
            <a:off x="3878656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167;p69"/>
          <p:cNvSpPr txBox="1">
            <a:spLocks/>
          </p:cNvSpPr>
          <p:nvPr/>
        </p:nvSpPr>
        <p:spPr>
          <a:xfrm>
            <a:off x="6973232" y="1891987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DEV OPS</a:t>
            </a:r>
            <a:endParaRPr lang="et-EE" sz="1100" dirty="0"/>
          </a:p>
        </p:txBody>
      </p:sp>
      <p:sp>
        <p:nvSpPr>
          <p:cNvPr id="73" name="Google Shape;2175;p69"/>
          <p:cNvSpPr/>
          <p:nvPr/>
        </p:nvSpPr>
        <p:spPr>
          <a:xfrm>
            <a:off x="7042199" y="220156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167;p69"/>
          <p:cNvSpPr txBox="1">
            <a:spLocks/>
          </p:cNvSpPr>
          <p:nvPr/>
        </p:nvSpPr>
        <p:spPr>
          <a:xfrm>
            <a:off x="5519049" y="190538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/>
              <a:t>QA</a:t>
            </a:r>
          </a:p>
        </p:txBody>
      </p:sp>
      <p:sp>
        <p:nvSpPr>
          <p:cNvPr id="78" name="Google Shape;2175;p69"/>
          <p:cNvSpPr/>
          <p:nvPr/>
        </p:nvSpPr>
        <p:spPr>
          <a:xfrm>
            <a:off x="5454064" y="2203307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7059;p89"/>
          <p:cNvGrpSpPr>
            <a:grpSpLocks noChangeAspect="1"/>
          </p:cNvGrpSpPr>
          <p:nvPr/>
        </p:nvGrpSpPr>
        <p:grpSpPr>
          <a:xfrm>
            <a:off x="4055337" y="2323117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114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9234;p93"/>
          <p:cNvGrpSpPr>
            <a:grpSpLocks noChangeAspect="1"/>
          </p:cNvGrpSpPr>
          <p:nvPr/>
        </p:nvGrpSpPr>
        <p:grpSpPr>
          <a:xfrm>
            <a:off x="962553" y="2333615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17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7073;p89"/>
          <p:cNvGrpSpPr>
            <a:grpSpLocks noChangeAspect="1"/>
          </p:cNvGrpSpPr>
          <p:nvPr/>
        </p:nvGrpSpPr>
        <p:grpSpPr>
          <a:xfrm>
            <a:off x="7182009" y="2312129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12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9150;p93"/>
          <p:cNvGrpSpPr>
            <a:grpSpLocks noChangeAspect="1"/>
          </p:cNvGrpSpPr>
          <p:nvPr/>
        </p:nvGrpSpPr>
        <p:grpSpPr>
          <a:xfrm>
            <a:off x="2474596" y="2326476"/>
            <a:ext cx="359207" cy="263825"/>
            <a:chOff x="2278533" y="2937377"/>
            <a:chExt cx="346788" cy="254704"/>
          </a:xfrm>
          <a:solidFill>
            <a:schemeClr val="bg1"/>
          </a:solidFill>
        </p:grpSpPr>
        <p:sp>
          <p:nvSpPr>
            <p:cNvPr id="129" name="Google Shape;9151;p93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9152;p93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6662;p57"/>
          <p:cNvGrpSpPr/>
          <p:nvPr/>
        </p:nvGrpSpPr>
        <p:grpSpPr>
          <a:xfrm>
            <a:off x="5615229" y="2303209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132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5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TARGET AND TIMELINE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24884" y="1911299"/>
            <a:ext cx="1129376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BACKEND DEV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524178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778336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67;p69"/>
          <p:cNvSpPr txBox="1">
            <a:spLocks/>
          </p:cNvSpPr>
          <p:nvPr/>
        </p:nvSpPr>
        <p:spPr>
          <a:xfrm>
            <a:off x="2151748" y="1911300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/>
              <a:t>FULL STACK DEV</a:t>
            </a:r>
            <a:endParaRPr lang="et-EE" sz="1100" dirty="0"/>
          </a:p>
        </p:txBody>
      </p:sp>
      <p:sp>
        <p:nvSpPr>
          <p:cNvPr id="58" name="Google Shape;2175;p69"/>
          <p:cNvSpPr/>
          <p:nvPr/>
        </p:nvSpPr>
        <p:spPr>
          <a:xfrm>
            <a:off x="2316848" y="2193579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167;p69"/>
          <p:cNvSpPr txBox="1">
            <a:spLocks/>
          </p:cNvSpPr>
          <p:nvPr/>
        </p:nvSpPr>
        <p:spPr>
          <a:xfrm>
            <a:off x="3780569" y="1911299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>
                <a:solidFill>
                  <a:schemeClr val="accent4"/>
                </a:solidFill>
              </a:rPr>
              <a:t>BUSINESS</a:t>
            </a:r>
            <a:endParaRPr lang="et-EE" sz="1100" dirty="0">
              <a:solidFill>
                <a:schemeClr val="accent4"/>
              </a:solidFill>
            </a:endParaRPr>
          </a:p>
        </p:txBody>
      </p:sp>
      <p:sp>
        <p:nvSpPr>
          <p:cNvPr id="67" name="Google Shape;2175;p69"/>
          <p:cNvSpPr/>
          <p:nvPr/>
        </p:nvSpPr>
        <p:spPr>
          <a:xfrm>
            <a:off x="3878656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167;p69"/>
          <p:cNvSpPr txBox="1">
            <a:spLocks/>
          </p:cNvSpPr>
          <p:nvPr/>
        </p:nvSpPr>
        <p:spPr>
          <a:xfrm>
            <a:off x="6973232" y="1868691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 smtClean="0">
                <a:solidFill>
                  <a:schemeClr val="accent4"/>
                </a:solidFill>
              </a:rPr>
              <a:t>DEV</a:t>
            </a:r>
            <a:r>
              <a:rPr lang="et-EE" sz="1100" dirty="0" smtClean="0"/>
              <a:t> </a:t>
            </a:r>
            <a:r>
              <a:rPr lang="et-EE" sz="1100" dirty="0" smtClean="0">
                <a:solidFill>
                  <a:schemeClr val="accent4"/>
                </a:solidFill>
              </a:rPr>
              <a:t>OPS</a:t>
            </a:r>
            <a:endParaRPr lang="et-EE" sz="1100" dirty="0">
              <a:solidFill>
                <a:schemeClr val="accent4"/>
              </a:solidFill>
            </a:endParaRPr>
          </a:p>
        </p:txBody>
      </p:sp>
      <p:sp>
        <p:nvSpPr>
          <p:cNvPr id="73" name="Google Shape;2175;p69"/>
          <p:cNvSpPr/>
          <p:nvPr/>
        </p:nvSpPr>
        <p:spPr>
          <a:xfrm>
            <a:off x="7042199" y="2201562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167;p69"/>
          <p:cNvSpPr txBox="1">
            <a:spLocks/>
          </p:cNvSpPr>
          <p:nvPr/>
        </p:nvSpPr>
        <p:spPr>
          <a:xfrm>
            <a:off x="5559817" y="1870436"/>
            <a:ext cx="1237932" cy="2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t-EE" sz="1100" dirty="0">
                <a:solidFill>
                  <a:schemeClr val="accent4"/>
                </a:solidFill>
              </a:rPr>
              <a:t>QA</a:t>
            </a:r>
          </a:p>
        </p:txBody>
      </p:sp>
      <p:sp>
        <p:nvSpPr>
          <p:cNvPr id="78" name="Google Shape;2175;p69"/>
          <p:cNvSpPr/>
          <p:nvPr/>
        </p:nvSpPr>
        <p:spPr>
          <a:xfrm>
            <a:off x="5454064" y="2203307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7059;p89"/>
          <p:cNvGrpSpPr>
            <a:grpSpLocks noChangeAspect="1"/>
          </p:cNvGrpSpPr>
          <p:nvPr/>
        </p:nvGrpSpPr>
        <p:grpSpPr>
          <a:xfrm>
            <a:off x="4055337" y="2323117"/>
            <a:ext cx="306038" cy="262778"/>
            <a:chOff x="848978" y="4297637"/>
            <a:chExt cx="377824" cy="324418"/>
          </a:xfrm>
          <a:solidFill>
            <a:schemeClr val="accent4"/>
          </a:solidFill>
        </p:grpSpPr>
        <p:sp>
          <p:nvSpPr>
            <p:cNvPr id="114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9234;p93"/>
          <p:cNvGrpSpPr>
            <a:grpSpLocks noChangeAspect="1"/>
          </p:cNvGrpSpPr>
          <p:nvPr/>
        </p:nvGrpSpPr>
        <p:grpSpPr>
          <a:xfrm>
            <a:off x="962553" y="2333615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17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7073;p89"/>
          <p:cNvGrpSpPr>
            <a:grpSpLocks noChangeAspect="1"/>
          </p:cNvGrpSpPr>
          <p:nvPr/>
        </p:nvGrpSpPr>
        <p:grpSpPr>
          <a:xfrm>
            <a:off x="7182009" y="2312129"/>
            <a:ext cx="357773" cy="313803"/>
            <a:chOff x="2179081" y="4285511"/>
            <a:chExt cx="397525" cy="348670"/>
          </a:xfrm>
          <a:solidFill>
            <a:schemeClr val="accent4"/>
          </a:solidFill>
        </p:grpSpPr>
        <p:sp>
          <p:nvSpPr>
            <p:cNvPr id="12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9150;p93"/>
          <p:cNvGrpSpPr>
            <a:grpSpLocks noChangeAspect="1"/>
          </p:cNvGrpSpPr>
          <p:nvPr/>
        </p:nvGrpSpPr>
        <p:grpSpPr>
          <a:xfrm>
            <a:off x="2474596" y="2326476"/>
            <a:ext cx="359207" cy="263825"/>
            <a:chOff x="2278533" y="2937377"/>
            <a:chExt cx="346788" cy="254704"/>
          </a:xfrm>
          <a:solidFill>
            <a:schemeClr val="bg1"/>
          </a:solidFill>
        </p:grpSpPr>
        <p:sp>
          <p:nvSpPr>
            <p:cNvPr id="129" name="Google Shape;9151;p93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9152;p93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6662;p57"/>
          <p:cNvGrpSpPr/>
          <p:nvPr/>
        </p:nvGrpSpPr>
        <p:grpSpPr>
          <a:xfrm>
            <a:off x="5615229" y="2303209"/>
            <a:ext cx="337069" cy="302593"/>
            <a:chOff x="3441065" y="4302505"/>
            <a:chExt cx="337069" cy="302593"/>
          </a:xfrm>
          <a:solidFill>
            <a:schemeClr val="accent4"/>
          </a:solidFill>
        </p:grpSpPr>
        <p:sp>
          <p:nvSpPr>
            <p:cNvPr id="132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36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26;p37"/>
          <p:cNvSpPr/>
          <p:nvPr/>
        </p:nvSpPr>
        <p:spPr>
          <a:xfrm rot="5400000">
            <a:off x="1165410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INTERNSHIP MODELS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25;p37"/>
          <p:cNvSpPr/>
          <p:nvPr/>
        </p:nvSpPr>
        <p:spPr>
          <a:xfrm>
            <a:off x="832852" y="1728776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1059814" y="2463842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Talent Pool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69" name="Google Shape;426;p37"/>
          <p:cNvSpPr/>
          <p:nvPr/>
        </p:nvSpPr>
        <p:spPr>
          <a:xfrm rot="5400000">
            <a:off x="3496421" y="1646742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25;p37"/>
          <p:cNvSpPr/>
          <p:nvPr/>
        </p:nvSpPr>
        <p:spPr>
          <a:xfrm>
            <a:off x="3163863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3373353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 Team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426;p37"/>
          <p:cNvSpPr/>
          <p:nvPr/>
        </p:nvSpPr>
        <p:spPr>
          <a:xfrm rot="5400000">
            <a:off x="5885317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25;p37"/>
          <p:cNvSpPr/>
          <p:nvPr/>
        </p:nvSpPr>
        <p:spPr>
          <a:xfrm>
            <a:off x="5552759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5773905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KNITS CV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3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93" y="2040523"/>
            <a:ext cx="278978" cy="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Google Shape;6321;p77"/>
          <p:cNvSpPr>
            <a:spLocks noChangeAspect="1"/>
          </p:cNvSpPr>
          <p:nvPr/>
        </p:nvSpPr>
        <p:spPr>
          <a:xfrm>
            <a:off x="6170299" y="2034427"/>
            <a:ext cx="276454" cy="274114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136;p67"/>
          <p:cNvGrpSpPr>
            <a:grpSpLocks noChangeAspect="1"/>
          </p:cNvGrpSpPr>
          <p:nvPr/>
        </p:nvGrpSpPr>
        <p:grpSpPr>
          <a:xfrm>
            <a:off x="1443220" y="2080258"/>
            <a:ext cx="287580" cy="232640"/>
            <a:chOff x="1278299" y="2439293"/>
            <a:chExt cx="410829" cy="332343"/>
          </a:xfrm>
        </p:grpSpPr>
        <p:sp>
          <p:nvSpPr>
            <p:cNvPr id="16" name="Google Shape;11137;p6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8;p6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39;p6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40;p6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41;p6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2;p6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43;p6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4;p6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9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26;p37"/>
          <p:cNvSpPr/>
          <p:nvPr/>
        </p:nvSpPr>
        <p:spPr>
          <a:xfrm rot="5400000">
            <a:off x="1165410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INTERNSHIP MODELS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25;p37"/>
          <p:cNvSpPr/>
          <p:nvPr/>
        </p:nvSpPr>
        <p:spPr>
          <a:xfrm>
            <a:off x="832852" y="1728776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1059814" y="2463842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accent4"/>
                </a:solidFill>
              </a:rPr>
              <a:t>Talent Pool</a:t>
            </a:r>
            <a:endParaRPr sz="1800" dirty="0">
              <a:solidFill>
                <a:schemeClr val="accent4"/>
              </a:solidFill>
            </a:endParaRPr>
          </a:p>
        </p:txBody>
      </p:sp>
      <p:sp>
        <p:nvSpPr>
          <p:cNvPr id="69" name="Google Shape;426;p37"/>
          <p:cNvSpPr/>
          <p:nvPr/>
        </p:nvSpPr>
        <p:spPr>
          <a:xfrm rot="5400000">
            <a:off x="3496421" y="1646742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25;p37"/>
          <p:cNvSpPr/>
          <p:nvPr/>
        </p:nvSpPr>
        <p:spPr>
          <a:xfrm>
            <a:off x="3163863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3373353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 Team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426;p37"/>
          <p:cNvSpPr/>
          <p:nvPr/>
        </p:nvSpPr>
        <p:spPr>
          <a:xfrm rot="5400000">
            <a:off x="5885317" y="1646784"/>
            <a:ext cx="377684" cy="1042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25;p37"/>
          <p:cNvSpPr/>
          <p:nvPr/>
        </p:nvSpPr>
        <p:spPr>
          <a:xfrm>
            <a:off x="5552759" y="1728734"/>
            <a:ext cx="2085600" cy="14095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6;p37"/>
          <p:cNvSpPr txBox="1">
            <a:spLocks noGrp="1"/>
          </p:cNvSpPr>
          <p:nvPr>
            <p:ph type="ctrTitle" idx="4294967295"/>
          </p:nvPr>
        </p:nvSpPr>
        <p:spPr>
          <a:xfrm>
            <a:off x="5773905" y="2463800"/>
            <a:ext cx="175980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800" dirty="0" smtClean="0">
                <a:solidFill>
                  <a:schemeClr val="lt1"/>
                </a:solidFill>
              </a:rPr>
              <a:t>KNITS CV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3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93" y="2040523"/>
            <a:ext cx="278978" cy="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Google Shape;6321;p77"/>
          <p:cNvSpPr>
            <a:spLocks noChangeAspect="1"/>
          </p:cNvSpPr>
          <p:nvPr/>
        </p:nvSpPr>
        <p:spPr>
          <a:xfrm>
            <a:off x="6170299" y="2034427"/>
            <a:ext cx="276454" cy="274114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136;p67"/>
          <p:cNvGrpSpPr>
            <a:grpSpLocks noChangeAspect="1"/>
          </p:cNvGrpSpPr>
          <p:nvPr/>
        </p:nvGrpSpPr>
        <p:grpSpPr>
          <a:xfrm>
            <a:off x="1443220" y="2080258"/>
            <a:ext cx="287580" cy="232640"/>
            <a:chOff x="1278299" y="2439293"/>
            <a:chExt cx="410829" cy="332343"/>
          </a:xfrm>
        </p:grpSpPr>
        <p:sp>
          <p:nvSpPr>
            <p:cNvPr id="16" name="Google Shape;11137;p6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38;p6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39;p6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40;p6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41;p6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2;p6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43;p6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4;p6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80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/>
          <p:nvPr/>
        </p:nvSpPr>
        <p:spPr>
          <a:xfrm>
            <a:off x="1162475" y="664276"/>
            <a:ext cx="2521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1460625" y="290480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Talent Pool</a:t>
            </a:r>
            <a:r>
              <a:rPr lang="en"/>
              <a:t> </a:t>
            </a:r>
            <a:endParaRPr sz="2800"/>
          </a:p>
        </p:txBody>
      </p:sp>
      <p:cxnSp>
        <p:nvCxnSpPr>
          <p:cNvPr id="340" name="Google Shape;340;p32"/>
          <p:cNvCxnSpPr/>
          <p:nvPr/>
        </p:nvCxnSpPr>
        <p:spPr>
          <a:xfrm>
            <a:off x="3708600" y="1142630"/>
            <a:ext cx="90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>
            <a:off x="4011150" y="1142630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32"/>
          <p:cNvCxnSpPr/>
          <p:nvPr/>
        </p:nvCxnSpPr>
        <p:spPr>
          <a:xfrm>
            <a:off x="4011150" y="2214128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3" name="Google Shape;343;p32"/>
          <p:cNvCxnSpPr/>
          <p:nvPr/>
        </p:nvCxnSpPr>
        <p:spPr>
          <a:xfrm>
            <a:off x="4087347" y="114263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4" name="Google Shape;344;p32"/>
          <p:cNvCxnSpPr/>
          <p:nvPr/>
        </p:nvCxnSpPr>
        <p:spPr>
          <a:xfrm>
            <a:off x="4011150" y="17952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2"/>
          <p:cNvCxnSpPr/>
          <p:nvPr/>
        </p:nvCxnSpPr>
        <p:spPr>
          <a:xfrm>
            <a:off x="4011150" y="33462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5498825" y="860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Portfolio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One trainee.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From design to deploy.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Trainee owns code. </a:t>
            </a:r>
            <a:br>
              <a:rPr lang="en"/>
            </a:br>
            <a:endParaRPr/>
          </a:p>
        </p:txBody>
      </p:sp>
      <p:cxnSp>
        <p:nvCxnSpPr>
          <p:cNvPr id="348" name="Google Shape;348;p32"/>
          <p:cNvCxnSpPr/>
          <p:nvPr/>
        </p:nvCxnSpPr>
        <p:spPr>
          <a:xfrm>
            <a:off x="4011150" y="30144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4011150" y="44130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0" name="Google Shape;350;p32"/>
          <p:cNvSpPr txBox="1">
            <a:spLocks noGrp="1"/>
          </p:cNvSpPr>
          <p:nvPr>
            <p:ph type="subTitle" idx="1"/>
          </p:nvPr>
        </p:nvSpPr>
        <p:spPr>
          <a:xfrm>
            <a:off x="5479475" y="196620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Educational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Logistic process simulator.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48" y="3057650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>
            <a:spLocks noGrp="1"/>
          </p:cNvSpPr>
          <p:nvPr>
            <p:ph type="subTitle" idx="1"/>
          </p:nvPr>
        </p:nvSpPr>
        <p:spPr>
          <a:xfrm>
            <a:off x="5507900" y="2974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Lab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Technology focused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38" y="1959350"/>
            <a:ext cx="509550" cy="5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88" y="4104725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>
            <a:spLocks noGrp="1"/>
          </p:cNvSpPr>
          <p:nvPr>
            <p:ph type="subTitle" idx="1"/>
          </p:nvPr>
        </p:nvSpPr>
        <p:spPr>
          <a:xfrm>
            <a:off x="5488550" y="402665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Back Office Tools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KN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in KN git. </a:t>
            </a:r>
            <a:br>
              <a:rPr lang="en"/>
            </a:br>
            <a:endParaRPr/>
          </a:p>
        </p:txBody>
      </p:sp>
      <p:grpSp>
        <p:nvGrpSpPr>
          <p:cNvPr id="20" name="Google Shape;5792;p76"/>
          <p:cNvGrpSpPr>
            <a:grpSpLocks noChangeAspect="1"/>
          </p:cNvGrpSpPr>
          <p:nvPr/>
        </p:nvGrpSpPr>
        <p:grpSpPr>
          <a:xfrm>
            <a:off x="4823982" y="931139"/>
            <a:ext cx="365852" cy="366827"/>
            <a:chOff x="-50154075" y="1948175"/>
            <a:chExt cx="300100" cy="300900"/>
          </a:xfrm>
          <a:solidFill>
            <a:schemeClr val="tx2"/>
          </a:solidFill>
        </p:grpSpPr>
        <p:sp>
          <p:nvSpPr>
            <p:cNvPr id="21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8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/>
          <p:nvPr/>
        </p:nvSpPr>
        <p:spPr>
          <a:xfrm>
            <a:off x="1162475" y="664276"/>
            <a:ext cx="2521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1460625" y="290480"/>
            <a:ext cx="2343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Talent Pool</a:t>
            </a:r>
            <a:r>
              <a:rPr lang="en"/>
              <a:t> </a:t>
            </a:r>
            <a:endParaRPr sz="2800"/>
          </a:p>
        </p:txBody>
      </p:sp>
      <p:cxnSp>
        <p:nvCxnSpPr>
          <p:cNvPr id="340" name="Google Shape;340;p32"/>
          <p:cNvCxnSpPr/>
          <p:nvPr/>
        </p:nvCxnSpPr>
        <p:spPr>
          <a:xfrm>
            <a:off x="3708600" y="1142630"/>
            <a:ext cx="90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>
            <a:off x="4011150" y="1142630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32"/>
          <p:cNvCxnSpPr/>
          <p:nvPr/>
        </p:nvCxnSpPr>
        <p:spPr>
          <a:xfrm>
            <a:off x="4011150" y="2214128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3" name="Google Shape;343;p32"/>
          <p:cNvCxnSpPr/>
          <p:nvPr/>
        </p:nvCxnSpPr>
        <p:spPr>
          <a:xfrm>
            <a:off x="4087347" y="114263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4" name="Google Shape;344;p32"/>
          <p:cNvCxnSpPr/>
          <p:nvPr/>
        </p:nvCxnSpPr>
        <p:spPr>
          <a:xfrm>
            <a:off x="4011150" y="17952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2"/>
          <p:cNvCxnSpPr/>
          <p:nvPr/>
        </p:nvCxnSpPr>
        <p:spPr>
          <a:xfrm>
            <a:off x="4011150" y="33462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5498825" y="860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Portfolio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One trainee.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From design to deploy.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Trainee owns code. </a:t>
            </a:r>
            <a:br>
              <a:rPr lang="en"/>
            </a:br>
            <a:endParaRPr/>
          </a:p>
        </p:txBody>
      </p:sp>
      <p:cxnSp>
        <p:nvCxnSpPr>
          <p:cNvPr id="348" name="Google Shape;348;p32"/>
          <p:cNvCxnSpPr/>
          <p:nvPr/>
        </p:nvCxnSpPr>
        <p:spPr>
          <a:xfrm>
            <a:off x="4011150" y="3014432"/>
            <a:ext cx="0" cy="140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4011150" y="4413050"/>
            <a:ext cx="59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0" name="Google Shape;350;p32"/>
          <p:cNvSpPr txBox="1">
            <a:spLocks noGrp="1"/>
          </p:cNvSpPr>
          <p:nvPr>
            <p:ph type="subTitle" idx="1"/>
          </p:nvPr>
        </p:nvSpPr>
        <p:spPr>
          <a:xfrm>
            <a:off x="5479475" y="1966200"/>
            <a:ext cx="2005500" cy="90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 dirty="0"/>
              <a:t>Knits Educational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Open source project.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Logistic process simulator.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dirty="0"/>
              <a:t>Code is public. </a:t>
            </a:r>
            <a:br>
              <a:rPr lang="en" dirty="0"/>
            </a:br>
            <a:endParaRPr dirty="0"/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48" y="3057650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>
            <a:spLocks noGrp="1"/>
          </p:cNvSpPr>
          <p:nvPr>
            <p:ph type="subTitle" idx="1"/>
          </p:nvPr>
        </p:nvSpPr>
        <p:spPr>
          <a:xfrm>
            <a:off x="5507900" y="2974525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Knits Lab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Open source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Technology focused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public. </a:t>
            </a:r>
            <a:br>
              <a:rPr lang="en"/>
            </a:b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38" y="1959350"/>
            <a:ext cx="509550" cy="509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88" y="4104725"/>
            <a:ext cx="458325" cy="4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>
            <a:spLocks noGrp="1"/>
          </p:cNvSpPr>
          <p:nvPr>
            <p:ph type="subTitle" idx="1"/>
          </p:nvPr>
        </p:nvSpPr>
        <p:spPr>
          <a:xfrm>
            <a:off x="5488550" y="4026650"/>
            <a:ext cx="2005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Back Office Tools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KN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Code is in KN git. </a:t>
            </a:r>
            <a:br>
              <a:rPr lang="en"/>
            </a:br>
            <a:endParaRPr/>
          </a:p>
        </p:txBody>
      </p:sp>
      <p:grpSp>
        <p:nvGrpSpPr>
          <p:cNvPr id="20" name="Google Shape;5792;p76"/>
          <p:cNvGrpSpPr>
            <a:grpSpLocks noChangeAspect="1"/>
          </p:cNvGrpSpPr>
          <p:nvPr/>
        </p:nvGrpSpPr>
        <p:grpSpPr>
          <a:xfrm>
            <a:off x="4823982" y="931139"/>
            <a:ext cx="365852" cy="366827"/>
            <a:chOff x="-50154075" y="1948175"/>
            <a:chExt cx="300100" cy="300900"/>
          </a:xfrm>
          <a:solidFill>
            <a:schemeClr val="tx2"/>
          </a:solidFill>
        </p:grpSpPr>
        <p:sp>
          <p:nvSpPr>
            <p:cNvPr id="21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66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2"/>
          <p:cNvSpPr txBox="1">
            <a:spLocks noGrp="1"/>
          </p:cNvSpPr>
          <p:nvPr>
            <p:ph type="ctrTitle"/>
          </p:nvPr>
        </p:nvSpPr>
        <p:spPr>
          <a:xfrm>
            <a:off x="609574" y="2098650"/>
            <a:ext cx="167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ECOSYSTEM</a:t>
            </a:r>
            <a:br>
              <a:rPr lang="en">
                <a:solidFill>
                  <a:schemeClr val="lt1"/>
                </a:solidFill>
              </a:rPr>
            </a:br>
            <a:r>
              <a:rPr lang="en"/>
              <a:t>of SCMS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87" name="Google Shape;1987;p62"/>
          <p:cNvCxnSpPr/>
          <p:nvPr/>
        </p:nvCxnSpPr>
        <p:spPr>
          <a:xfrm>
            <a:off x="2773375" y="2184725"/>
            <a:ext cx="0" cy="76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8" name="Google Shape;1988;p62"/>
          <p:cNvCxnSpPr/>
          <p:nvPr/>
        </p:nvCxnSpPr>
        <p:spPr>
          <a:xfrm>
            <a:off x="2773375" y="2568875"/>
            <a:ext cx="537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989" name="Google Shape;19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9373" y="1034326"/>
            <a:ext cx="942726" cy="942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990" name="Google Shape;1990;p62"/>
          <p:cNvCxnSpPr/>
          <p:nvPr/>
        </p:nvCxnSpPr>
        <p:spPr>
          <a:xfrm rot="10800000">
            <a:off x="3491807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1" name="Google Shape;1991;p62"/>
          <p:cNvCxnSpPr/>
          <p:nvPr/>
        </p:nvCxnSpPr>
        <p:spPr>
          <a:xfrm rot="10800000">
            <a:off x="7092280" y="2600277"/>
            <a:ext cx="0" cy="5608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2" name="Google Shape;1992;p62"/>
          <p:cNvCxnSpPr/>
          <p:nvPr/>
        </p:nvCxnSpPr>
        <p:spPr>
          <a:xfrm rot="10800000">
            <a:off x="5821793" y="2566001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3" name="Google Shape;1993;p62"/>
          <p:cNvCxnSpPr/>
          <p:nvPr/>
        </p:nvCxnSpPr>
        <p:spPr>
          <a:xfrm rot="10800000">
            <a:off x="5016426" y="1986676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4" name="Google Shape;1994;p62"/>
          <p:cNvCxnSpPr/>
          <p:nvPr/>
        </p:nvCxnSpPr>
        <p:spPr>
          <a:xfrm rot="10800000">
            <a:off x="4427984" y="2584102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5" name="Google Shape;1995;p62"/>
          <p:cNvCxnSpPr/>
          <p:nvPr/>
        </p:nvCxnSpPr>
        <p:spPr>
          <a:xfrm rot="10800000">
            <a:off x="6732314" y="2000250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6" name="Google Shape;199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873" y="3155603"/>
            <a:ext cx="1357362" cy="794030"/>
          </a:xfrm>
          <a:prstGeom prst="rect">
            <a:avLst/>
          </a:prstGeom>
          <a:noFill/>
          <a:ln w="317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7" name="Google Shape;199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9574" y="1183393"/>
            <a:ext cx="1138730" cy="79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4057" y="3142997"/>
            <a:ext cx="1061181" cy="949844"/>
          </a:xfrm>
          <a:prstGeom prst="rect">
            <a:avLst/>
          </a:prstGeom>
          <a:noFill/>
          <a:ln w="28575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99" name="Google Shape;1999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46703" y="483518"/>
            <a:ext cx="879552" cy="154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90016" y="3137501"/>
            <a:ext cx="1263554" cy="895669"/>
          </a:xfrm>
          <a:prstGeom prst="rect">
            <a:avLst/>
          </a:prstGeom>
          <a:noFill/>
          <a:ln w="19050" cap="flat" cmpd="sng">
            <a:solidFill>
              <a:srgbClr val="181818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01" name="Google Shape;2001;p62"/>
          <p:cNvSpPr txBox="1"/>
          <p:nvPr/>
        </p:nvSpPr>
        <p:spPr>
          <a:xfrm>
            <a:off x="4427984" y="19548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Procurement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2" name="Google Shape;2002;p62"/>
          <p:cNvSpPr txBox="1"/>
          <p:nvPr/>
        </p:nvSpPr>
        <p:spPr>
          <a:xfrm>
            <a:off x="3071290" y="592190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Demand Forecasting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3" name="Google Shape;2003;p62"/>
          <p:cNvSpPr txBox="1"/>
          <p:nvPr/>
        </p:nvSpPr>
        <p:spPr>
          <a:xfrm>
            <a:off x="3419872" y="2854033"/>
            <a:ext cx="1008112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Warehouse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4" name="Google Shape;2004;p62"/>
          <p:cNvSpPr txBox="1"/>
          <p:nvPr/>
        </p:nvSpPr>
        <p:spPr>
          <a:xfrm>
            <a:off x="5220072" y="2859782"/>
            <a:ext cx="1704623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Freight  Forwarding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5" name="Google Shape;2005;p62"/>
          <p:cNvSpPr txBox="1"/>
          <p:nvPr/>
        </p:nvSpPr>
        <p:spPr>
          <a:xfrm>
            <a:off x="6134996" y="915566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Inventory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6" name="Google Shape;2006;p62"/>
          <p:cNvSpPr txBox="1"/>
          <p:nvPr/>
        </p:nvSpPr>
        <p:spPr>
          <a:xfrm>
            <a:off x="7020272" y="2859782"/>
            <a:ext cx="1224136" cy="17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</a:t>
            </a:r>
            <a:endParaRPr sz="11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44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29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ctrTitle"/>
          </p:nvPr>
        </p:nvSpPr>
        <p:spPr>
          <a:xfrm>
            <a:off x="485283" y="212462"/>
            <a:ext cx="702794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>
                <a:solidFill>
                  <a:schemeClr val="lt1"/>
                </a:solidFill>
              </a:rPr>
              <a:t>Some existing examples on car policies and behaviors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469;p46"/>
          <p:cNvSpPr/>
          <p:nvPr/>
        </p:nvSpPr>
        <p:spPr>
          <a:xfrm>
            <a:off x="529327" y="715397"/>
            <a:ext cx="2602513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9945" y="4133109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latin typeface="Poppins SemiBold" charset="0"/>
                <a:cs typeface="Poppins SemiBold" charset="0"/>
                <a:hlinkClick r:id="rId3"/>
              </a:rPr>
              <a:t>http://volkhin.com/RoadTrafficSimulator/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59945" y="3708913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Poppins SemiBold" charset="0"/>
                <a:cs typeface="Poppins SemiBold" charset="0"/>
                <a:hlinkClick r:id="rId4"/>
              </a:rPr>
              <a:t>www.traffic-simulation.de/routing.html</a:t>
            </a:r>
            <a:endParaRPr lang="en-US" dirty="0">
              <a:solidFill>
                <a:schemeClr val="bg1"/>
              </a:solidFill>
              <a:latin typeface="Poppins SemiBold" charset="0"/>
              <a:cs typeface="Poppins SemiBol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2" y="1133708"/>
            <a:ext cx="3669049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28" y="1127885"/>
            <a:ext cx="3449285" cy="19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3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ctrTitle"/>
          </p:nvPr>
        </p:nvSpPr>
        <p:spPr>
          <a:xfrm>
            <a:off x="485282" y="212462"/>
            <a:ext cx="4257405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Supply Chain Process Simulator</a:t>
            </a:r>
            <a:r>
              <a:rPr lang="en" dirty="0">
                <a:solidFill>
                  <a:schemeClr val="lt1"/>
                </a:solidFill>
              </a:rPr>
              <a:t/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480" y="1841497"/>
            <a:ext cx="2016225" cy="2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/>
          <p:nvPr/>
        </p:nvSpPr>
        <p:spPr>
          <a:xfrm>
            <a:off x="3733952" y="1207481"/>
            <a:ext cx="2399700" cy="305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787190" y="1409038"/>
            <a:ext cx="2346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SemiBold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App Dashboard</a:t>
            </a:r>
            <a:endParaRPr sz="16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6781800" y="1858672"/>
            <a:ext cx="1944300" cy="15252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49"/>
          <p:cNvCxnSpPr/>
          <p:nvPr/>
        </p:nvCxnSpPr>
        <p:spPr>
          <a:xfrm>
            <a:off x="6205736" y="2451350"/>
            <a:ext cx="57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49"/>
          <p:cNvSpPr txBox="1"/>
          <p:nvPr/>
        </p:nvSpPr>
        <p:spPr>
          <a:xfrm>
            <a:off x="6826048" y="2067700"/>
            <a:ext cx="1898700" cy="1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manage processes and setup strategies</a:t>
            </a:r>
            <a:b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0" i="0" u="none" strike="noStrike" cap="none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Possibility to perform some actions on the system to affect internal and external agents and improve KPIs and capital.</a:t>
            </a:r>
            <a:endParaRPr sz="1000" b="0" i="0" u="none" strike="noStrike" cap="none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933825" y="2125400"/>
            <a:ext cx="2585400" cy="651900"/>
          </a:xfrm>
          <a:prstGeom prst="roundRect">
            <a:avLst>
              <a:gd name="adj" fmla="val 317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49"/>
          <p:cNvGrpSpPr/>
          <p:nvPr/>
        </p:nvGrpSpPr>
        <p:grpSpPr>
          <a:xfrm>
            <a:off x="885898" y="1326164"/>
            <a:ext cx="768900" cy="761400"/>
            <a:chOff x="885898" y="1326164"/>
            <a:chExt cx="768900" cy="761400"/>
          </a:xfrm>
        </p:grpSpPr>
        <p:grpSp>
          <p:nvGrpSpPr>
            <p:cNvPr id="626" name="Google Shape;626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27" name="Google Shape;627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8" name="Google Shape;628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29" name="Google Shape;629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32" name="Google Shape;632;p49"/>
            <p:cNvCxnSpPr>
              <a:stCxn id="627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33" name="Google Shape;633;p49"/>
          <p:cNvGrpSpPr/>
          <p:nvPr/>
        </p:nvGrpSpPr>
        <p:grpSpPr>
          <a:xfrm>
            <a:off x="1765873" y="1326164"/>
            <a:ext cx="768900" cy="761400"/>
            <a:chOff x="885898" y="1326164"/>
            <a:chExt cx="768900" cy="761400"/>
          </a:xfrm>
        </p:grpSpPr>
        <p:grpSp>
          <p:nvGrpSpPr>
            <p:cNvPr id="634" name="Google Shape;634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35" name="Google Shape;635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6" name="Google Shape;636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37" name="Google Shape;637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0" name="Google Shape;640;p49"/>
            <p:cNvCxnSpPr>
              <a:stCxn id="635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1" name="Google Shape;641;p49"/>
          <p:cNvGrpSpPr/>
          <p:nvPr/>
        </p:nvGrpSpPr>
        <p:grpSpPr>
          <a:xfrm>
            <a:off x="2687548" y="1326164"/>
            <a:ext cx="768900" cy="761400"/>
            <a:chOff x="885898" y="1326164"/>
            <a:chExt cx="768900" cy="761400"/>
          </a:xfrm>
        </p:grpSpPr>
        <p:grpSp>
          <p:nvGrpSpPr>
            <p:cNvPr id="642" name="Google Shape;642;p49"/>
            <p:cNvGrpSpPr/>
            <p:nvPr/>
          </p:nvGrpSpPr>
          <p:grpSpPr>
            <a:xfrm>
              <a:off x="885898" y="1326164"/>
              <a:ext cx="768900" cy="388500"/>
              <a:chOff x="778515" y="3961684"/>
              <a:chExt cx="768900" cy="388500"/>
            </a:xfrm>
          </p:grpSpPr>
          <p:sp>
            <p:nvSpPr>
              <p:cNvPr id="643" name="Google Shape;643;p49"/>
              <p:cNvSpPr/>
              <p:nvPr/>
            </p:nvSpPr>
            <p:spPr>
              <a:xfrm>
                <a:off x="778515" y="3961684"/>
                <a:ext cx="768900" cy="388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4" name="Google Shape;644;p49"/>
              <p:cNvGrpSpPr/>
              <p:nvPr/>
            </p:nvGrpSpPr>
            <p:grpSpPr>
              <a:xfrm>
                <a:off x="1035701" y="4013738"/>
                <a:ext cx="254586" cy="284375"/>
                <a:chOff x="6219124" y="2902788"/>
                <a:chExt cx="318232" cy="355469"/>
              </a:xfrm>
            </p:grpSpPr>
            <p:sp>
              <p:nvSpPr>
                <p:cNvPr id="645" name="Google Shape;645;p49"/>
                <p:cNvSpPr/>
                <p:nvPr/>
              </p:nvSpPr>
              <p:spPr>
                <a:xfrm>
                  <a:off x="6219124" y="2990994"/>
                  <a:ext cx="140353" cy="2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" h="8390" extrusionOk="0">
                      <a:moveTo>
                        <a:pt x="1303" y="0"/>
                      </a:moveTo>
                      <a:cubicBezTo>
                        <a:pt x="1243" y="0"/>
                        <a:pt x="1178" y="40"/>
                        <a:pt x="1143" y="91"/>
                      </a:cubicBezTo>
                      <a:cubicBezTo>
                        <a:pt x="858" y="686"/>
                        <a:pt x="715" y="1329"/>
                        <a:pt x="715" y="1984"/>
                      </a:cubicBezTo>
                      <a:cubicBezTo>
                        <a:pt x="715" y="2222"/>
                        <a:pt x="774" y="2627"/>
                        <a:pt x="786" y="2758"/>
                      </a:cubicBezTo>
                      <a:lnTo>
                        <a:pt x="191" y="3806"/>
                      </a:lnTo>
                      <a:cubicBezTo>
                        <a:pt x="0" y="4127"/>
                        <a:pt x="143" y="4544"/>
                        <a:pt x="500" y="4699"/>
                      </a:cubicBezTo>
                      <a:lnTo>
                        <a:pt x="1143" y="4961"/>
                      </a:lnTo>
                      <a:lnTo>
                        <a:pt x="1143" y="6104"/>
                      </a:lnTo>
                      <a:cubicBezTo>
                        <a:pt x="1143" y="6628"/>
                        <a:pt x="1572" y="7056"/>
                        <a:pt x="2096" y="7056"/>
                      </a:cubicBezTo>
                      <a:lnTo>
                        <a:pt x="2965" y="7056"/>
                      </a:lnTo>
                      <a:lnTo>
                        <a:pt x="2965" y="8223"/>
                      </a:lnTo>
                      <a:cubicBezTo>
                        <a:pt x="2965" y="8306"/>
                        <a:pt x="3036" y="8390"/>
                        <a:pt x="3120" y="8390"/>
                      </a:cubicBezTo>
                      <a:cubicBezTo>
                        <a:pt x="3215" y="8390"/>
                        <a:pt x="3286" y="8306"/>
                        <a:pt x="3286" y="8223"/>
                      </a:cubicBezTo>
                      <a:lnTo>
                        <a:pt x="3286" y="7044"/>
                      </a:lnTo>
                      <a:cubicBezTo>
                        <a:pt x="3525" y="7032"/>
                        <a:pt x="4001" y="6937"/>
                        <a:pt x="4334" y="6663"/>
                      </a:cubicBezTo>
                      <a:cubicBezTo>
                        <a:pt x="4406" y="6604"/>
                        <a:pt x="4406" y="6497"/>
                        <a:pt x="4346" y="6437"/>
                      </a:cubicBezTo>
                      <a:cubicBezTo>
                        <a:pt x="4320" y="6398"/>
                        <a:pt x="4279" y="6380"/>
                        <a:pt x="4234" y="6380"/>
                      </a:cubicBezTo>
                      <a:cubicBezTo>
                        <a:pt x="4197" y="6380"/>
                        <a:pt x="4157" y="6392"/>
                        <a:pt x="4120" y="6413"/>
                      </a:cubicBezTo>
                      <a:cubicBezTo>
                        <a:pt x="3763" y="6735"/>
                        <a:pt x="3144" y="6735"/>
                        <a:pt x="3132" y="6735"/>
                      </a:cubicBezTo>
                      <a:lnTo>
                        <a:pt x="2096" y="6735"/>
                      </a:lnTo>
                      <a:cubicBezTo>
                        <a:pt x="1762" y="6735"/>
                        <a:pt x="1477" y="6449"/>
                        <a:pt x="1477" y="6104"/>
                      </a:cubicBezTo>
                      <a:lnTo>
                        <a:pt x="1477" y="4854"/>
                      </a:lnTo>
                      <a:cubicBezTo>
                        <a:pt x="1477" y="4782"/>
                        <a:pt x="1429" y="4723"/>
                        <a:pt x="1370" y="4711"/>
                      </a:cubicBezTo>
                      <a:lnTo>
                        <a:pt x="619" y="4389"/>
                      </a:lnTo>
                      <a:cubicBezTo>
                        <a:pt x="465" y="4318"/>
                        <a:pt x="381" y="4127"/>
                        <a:pt x="477" y="3961"/>
                      </a:cubicBezTo>
                      <a:cubicBezTo>
                        <a:pt x="1120" y="2818"/>
                        <a:pt x="1131" y="2865"/>
                        <a:pt x="1120" y="2770"/>
                      </a:cubicBezTo>
                      <a:cubicBezTo>
                        <a:pt x="1120" y="2770"/>
                        <a:pt x="1036" y="2246"/>
                        <a:pt x="1036" y="1984"/>
                      </a:cubicBezTo>
                      <a:cubicBezTo>
                        <a:pt x="1036" y="1377"/>
                        <a:pt x="1179" y="782"/>
                        <a:pt x="1441" y="246"/>
                      </a:cubicBezTo>
                      <a:cubicBezTo>
                        <a:pt x="1489" y="163"/>
                        <a:pt x="1441" y="67"/>
                        <a:pt x="1370" y="20"/>
                      </a:cubicBezTo>
                      <a:cubicBezTo>
                        <a:pt x="1350" y="6"/>
                        <a:pt x="1327" y="0"/>
                        <a:pt x="130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49"/>
                <p:cNvSpPr/>
                <p:nvPr/>
              </p:nvSpPr>
              <p:spPr>
                <a:xfrm>
                  <a:off x="6268054" y="2902788"/>
                  <a:ext cx="269302" cy="35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135" extrusionOk="0">
                      <a:moveTo>
                        <a:pt x="8246" y="1"/>
                      </a:moveTo>
                      <a:cubicBezTo>
                        <a:pt x="8218" y="1"/>
                        <a:pt x="8187" y="9"/>
                        <a:pt x="8156" y="26"/>
                      </a:cubicBezTo>
                      <a:lnTo>
                        <a:pt x="5930" y="1098"/>
                      </a:lnTo>
                      <a:cubicBezTo>
                        <a:pt x="5192" y="610"/>
                        <a:pt x="4366" y="377"/>
                        <a:pt x="3549" y="377"/>
                      </a:cubicBezTo>
                      <a:cubicBezTo>
                        <a:pt x="2216" y="377"/>
                        <a:pt x="909" y="997"/>
                        <a:pt x="60" y="2134"/>
                      </a:cubicBezTo>
                      <a:cubicBezTo>
                        <a:pt x="0" y="2205"/>
                        <a:pt x="12" y="2312"/>
                        <a:pt x="84" y="2360"/>
                      </a:cubicBezTo>
                      <a:cubicBezTo>
                        <a:pt x="113" y="2385"/>
                        <a:pt x="149" y="2397"/>
                        <a:pt x="185" y="2397"/>
                      </a:cubicBezTo>
                      <a:cubicBezTo>
                        <a:pt x="234" y="2397"/>
                        <a:pt x="282" y="2373"/>
                        <a:pt x="310" y="2324"/>
                      </a:cubicBezTo>
                      <a:cubicBezTo>
                        <a:pt x="1125" y="1233"/>
                        <a:pt x="2334" y="704"/>
                        <a:pt x="3540" y="704"/>
                      </a:cubicBezTo>
                      <a:cubicBezTo>
                        <a:pt x="4255" y="704"/>
                        <a:pt x="4967" y="890"/>
                        <a:pt x="5596" y="1253"/>
                      </a:cubicBezTo>
                      <a:lnTo>
                        <a:pt x="5596" y="1277"/>
                      </a:lnTo>
                      <a:cubicBezTo>
                        <a:pt x="5513" y="1336"/>
                        <a:pt x="5513" y="1396"/>
                        <a:pt x="5513" y="1396"/>
                      </a:cubicBezTo>
                      <a:cubicBezTo>
                        <a:pt x="5513" y="1396"/>
                        <a:pt x="5501" y="1479"/>
                        <a:pt x="5596" y="1538"/>
                      </a:cubicBezTo>
                      <a:lnTo>
                        <a:pt x="6370" y="2050"/>
                      </a:lnTo>
                      <a:lnTo>
                        <a:pt x="4989" y="3253"/>
                      </a:lnTo>
                      <a:cubicBezTo>
                        <a:pt x="4906" y="3324"/>
                        <a:pt x="4906" y="3455"/>
                        <a:pt x="5025" y="3515"/>
                      </a:cubicBezTo>
                      <a:cubicBezTo>
                        <a:pt x="5046" y="3524"/>
                        <a:pt x="5059" y="3531"/>
                        <a:pt x="5082" y="3531"/>
                      </a:cubicBezTo>
                      <a:cubicBezTo>
                        <a:pt x="5175" y="3531"/>
                        <a:pt x="5438" y="3414"/>
                        <a:pt x="7120" y="2860"/>
                      </a:cubicBezTo>
                      <a:lnTo>
                        <a:pt x="7120" y="2860"/>
                      </a:lnTo>
                      <a:cubicBezTo>
                        <a:pt x="7989" y="4515"/>
                        <a:pt x="7632" y="6611"/>
                        <a:pt x="6108" y="7849"/>
                      </a:cubicBezTo>
                      <a:cubicBezTo>
                        <a:pt x="5775" y="8135"/>
                        <a:pt x="5584" y="8551"/>
                        <a:pt x="5584" y="8992"/>
                      </a:cubicBezTo>
                      <a:lnTo>
                        <a:pt x="5584" y="10980"/>
                      </a:lnTo>
                      <a:cubicBezTo>
                        <a:pt x="5584" y="11063"/>
                        <a:pt x="5656" y="11135"/>
                        <a:pt x="5739" y="11135"/>
                      </a:cubicBezTo>
                      <a:cubicBezTo>
                        <a:pt x="5834" y="11135"/>
                        <a:pt x="5906" y="11063"/>
                        <a:pt x="5906" y="10980"/>
                      </a:cubicBezTo>
                      <a:lnTo>
                        <a:pt x="5906" y="8992"/>
                      </a:lnTo>
                      <a:cubicBezTo>
                        <a:pt x="5906" y="8635"/>
                        <a:pt x="6049" y="8313"/>
                        <a:pt x="6322" y="8099"/>
                      </a:cubicBezTo>
                      <a:cubicBezTo>
                        <a:pt x="7870" y="6825"/>
                        <a:pt x="8394" y="4634"/>
                        <a:pt x="7442" y="2765"/>
                      </a:cubicBezTo>
                      <a:lnTo>
                        <a:pt x="8347" y="2467"/>
                      </a:lnTo>
                      <a:cubicBezTo>
                        <a:pt x="8406" y="2443"/>
                        <a:pt x="8454" y="2384"/>
                        <a:pt x="8454" y="2324"/>
                      </a:cubicBezTo>
                      <a:cubicBezTo>
                        <a:pt x="8454" y="2265"/>
                        <a:pt x="8418" y="2205"/>
                        <a:pt x="8382" y="2181"/>
                      </a:cubicBezTo>
                      <a:lnTo>
                        <a:pt x="8085" y="1955"/>
                      </a:lnTo>
                      <a:cubicBezTo>
                        <a:pt x="8050" y="1930"/>
                        <a:pt x="8013" y="1918"/>
                        <a:pt x="7979" y="1918"/>
                      </a:cubicBezTo>
                      <a:cubicBezTo>
                        <a:pt x="7930" y="1918"/>
                        <a:pt x="7886" y="1942"/>
                        <a:pt x="7858" y="1991"/>
                      </a:cubicBezTo>
                      <a:cubicBezTo>
                        <a:pt x="7799" y="2062"/>
                        <a:pt x="7811" y="2170"/>
                        <a:pt x="7882" y="2205"/>
                      </a:cubicBezTo>
                      <a:lnTo>
                        <a:pt x="7930" y="2241"/>
                      </a:lnTo>
                      <a:lnTo>
                        <a:pt x="7144" y="2503"/>
                      </a:lnTo>
                      <a:lnTo>
                        <a:pt x="5822" y="2955"/>
                      </a:lnTo>
                      <a:lnTo>
                        <a:pt x="5822" y="2955"/>
                      </a:lnTo>
                      <a:lnTo>
                        <a:pt x="6751" y="2134"/>
                      </a:lnTo>
                      <a:cubicBezTo>
                        <a:pt x="6834" y="2062"/>
                        <a:pt x="6834" y="1931"/>
                        <a:pt x="6739" y="1872"/>
                      </a:cubicBezTo>
                      <a:lnTo>
                        <a:pt x="6025" y="1408"/>
                      </a:lnTo>
                      <a:lnTo>
                        <a:pt x="7692" y="598"/>
                      </a:lnTo>
                      <a:lnTo>
                        <a:pt x="7692" y="598"/>
                      </a:lnTo>
                      <a:cubicBezTo>
                        <a:pt x="7096" y="1419"/>
                        <a:pt x="7037" y="1408"/>
                        <a:pt x="7049" y="1527"/>
                      </a:cubicBezTo>
                      <a:cubicBezTo>
                        <a:pt x="7073" y="1634"/>
                        <a:pt x="7156" y="1658"/>
                        <a:pt x="7323" y="1777"/>
                      </a:cubicBezTo>
                      <a:cubicBezTo>
                        <a:pt x="7353" y="1802"/>
                        <a:pt x="7391" y="1815"/>
                        <a:pt x="7428" y="1815"/>
                      </a:cubicBezTo>
                      <a:cubicBezTo>
                        <a:pt x="7476" y="1815"/>
                        <a:pt x="7522" y="1793"/>
                        <a:pt x="7549" y="1753"/>
                      </a:cubicBezTo>
                      <a:cubicBezTo>
                        <a:pt x="7608" y="1669"/>
                        <a:pt x="7585" y="1574"/>
                        <a:pt x="7513" y="1527"/>
                      </a:cubicBezTo>
                      <a:lnTo>
                        <a:pt x="7454" y="1479"/>
                      </a:lnTo>
                      <a:lnTo>
                        <a:pt x="8358" y="265"/>
                      </a:lnTo>
                      <a:cubicBezTo>
                        <a:pt x="8446" y="148"/>
                        <a:pt x="8367" y="1"/>
                        <a:pt x="8246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49"/>
                <p:cNvSpPr/>
                <p:nvPr/>
              </p:nvSpPr>
              <p:spPr>
                <a:xfrm>
                  <a:off x="6407993" y="2995773"/>
                  <a:ext cx="31505" cy="3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1168" extrusionOk="0">
                      <a:moveTo>
                        <a:pt x="179" y="1"/>
                      </a:moveTo>
                      <a:cubicBezTo>
                        <a:pt x="84" y="1"/>
                        <a:pt x="13" y="84"/>
                        <a:pt x="13" y="167"/>
                      </a:cubicBezTo>
                      <a:cubicBezTo>
                        <a:pt x="1" y="763"/>
                        <a:pt x="263" y="1120"/>
                        <a:pt x="798" y="1167"/>
                      </a:cubicBezTo>
                      <a:cubicBezTo>
                        <a:pt x="894" y="1167"/>
                        <a:pt x="965" y="1108"/>
                        <a:pt x="977" y="1013"/>
                      </a:cubicBezTo>
                      <a:cubicBezTo>
                        <a:pt x="989" y="905"/>
                        <a:pt x="917" y="822"/>
                        <a:pt x="834" y="822"/>
                      </a:cubicBezTo>
                      <a:cubicBezTo>
                        <a:pt x="596" y="810"/>
                        <a:pt x="322" y="703"/>
                        <a:pt x="334" y="167"/>
                      </a:cubicBezTo>
                      <a:cubicBezTo>
                        <a:pt x="334" y="84"/>
                        <a:pt x="26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648" name="Google Shape;648;p49"/>
            <p:cNvCxnSpPr>
              <a:stCxn id="643" idx="2"/>
            </p:cNvCxnSpPr>
            <p:nvPr/>
          </p:nvCxnSpPr>
          <p:spPr>
            <a:xfrm flipH="1">
              <a:off x="1261948" y="1714664"/>
              <a:ext cx="8400" cy="37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9" name="Google Shape;649;p49"/>
          <p:cNvSpPr txBox="1"/>
          <p:nvPr/>
        </p:nvSpPr>
        <p:spPr>
          <a:xfrm>
            <a:off x="934975" y="2115950"/>
            <a:ext cx="2761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UI </a:t>
            </a: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configure agents</a:t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Set properties and behavior</a:t>
            </a:r>
            <a: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" sz="1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 b="0" i="0" u="none" strike="noStrike" cap="none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6" name="Google Shape;469;p46"/>
          <p:cNvSpPr/>
          <p:nvPr/>
        </p:nvSpPr>
        <p:spPr>
          <a:xfrm>
            <a:off x="529327" y="715397"/>
            <a:ext cx="370129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2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9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15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0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19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767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32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37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52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42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53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57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3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48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56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0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66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80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41;p32"/>
          <p:cNvCxnSpPr/>
          <p:nvPr/>
        </p:nvCxnSpPr>
        <p:spPr>
          <a:xfrm>
            <a:off x="8879371" y="2971892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63" name="Google Shape;349;p32"/>
          <p:cNvCxnSpPr/>
          <p:nvPr/>
        </p:nvCxnSpPr>
        <p:spPr>
          <a:xfrm>
            <a:off x="7940948" y="4189493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cxnSp>
        <p:nvCxnSpPr>
          <p:cNvPr id="64" name="Google Shape;341;p32"/>
          <p:cNvCxnSpPr/>
          <p:nvPr/>
        </p:nvCxnSpPr>
        <p:spPr>
          <a:xfrm>
            <a:off x="7938409" y="2988075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65" name="Google Shape;349;p32"/>
          <p:cNvCxnSpPr/>
          <p:nvPr/>
        </p:nvCxnSpPr>
        <p:spPr>
          <a:xfrm>
            <a:off x="7938409" y="2971892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grpSp>
        <p:nvGrpSpPr>
          <p:cNvPr id="49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53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58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7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81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50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15;p64"/>
          <p:cNvSpPr/>
          <p:nvPr/>
        </p:nvSpPr>
        <p:spPr>
          <a:xfrm>
            <a:off x="6176159" y="1673649"/>
            <a:ext cx="621690" cy="3481127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815;p64"/>
          <p:cNvSpPr/>
          <p:nvPr/>
        </p:nvSpPr>
        <p:spPr>
          <a:xfrm>
            <a:off x="5550493" y="1673650"/>
            <a:ext cx="621690" cy="346985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296803" y="276278"/>
            <a:ext cx="2250508" cy="740771"/>
          </a:xfrm>
        </p:spPr>
        <p:txBody>
          <a:bodyPr/>
          <a:lstStyle/>
          <a:p>
            <a:pPr lvl="0"/>
            <a:r>
              <a:rPr lang="en-US" sz="1600" smtClean="0"/>
              <a:t>KNITS Educational</a:t>
            </a:r>
            <a:endParaRPr lang="en-US" sz="1600" dirty="0"/>
          </a:p>
        </p:txBody>
      </p:sp>
      <p:pic>
        <p:nvPicPr>
          <p:cNvPr id="353" name="Google Shape;353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65" y="1131091"/>
            <a:ext cx="356685" cy="35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16;p64"/>
          <p:cNvSpPr/>
          <p:nvPr/>
        </p:nvSpPr>
        <p:spPr>
          <a:xfrm>
            <a:off x="5856193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" name="Google Shape;817;p64"/>
          <p:cNvSpPr/>
          <p:nvPr/>
        </p:nvSpPr>
        <p:spPr>
          <a:xfrm>
            <a:off x="5859454" y="3056892"/>
            <a:ext cx="621690" cy="2127237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" name="Google Shape;819;p64"/>
          <p:cNvSpPr/>
          <p:nvPr/>
        </p:nvSpPr>
        <p:spPr>
          <a:xfrm>
            <a:off x="5865077" y="3776405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2166;p69"/>
          <p:cNvSpPr txBox="1">
            <a:spLocks/>
          </p:cNvSpPr>
          <p:nvPr/>
        </p:nvSpPr>
        <p:spPr>
          <a:xfrm>
            <a:off x="2985453" y="1637746"/>
            <a:ext cx="1183494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Value to Teams</a:t>
            </a:r>
            <a:endParaRPr lang="en-US" b="1" dirty="0" smtClean="0"/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87" name="Picture 35" descr="kn_both_pos_an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2" y="1859068"/>
            <a:ext cx="363261" cy="3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Google Shape;822;p64"/>
          <p:cNvCxnSpPr/>
          <p:nvPr/>
        </p:nvCxnSpPr>
        <p:spPr>
          <a:xfrm flipH="1">
            <a:off x="6809735" y="1891974"/>
            <a:ext cx="187680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2166;p69"/>
          <p:cNvSpPr txBox="1">
            <a:spLocks/>
          </p:cNvSpPr>
          <p:nvPr/>
        </p:nvSpPr>
        <p:spPr>
          <a:xfrm>
            <a:off x="7497280" y="1628611"/>
            <a:ext cx="1380336" cy="24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Employer Branding</a:t>
            </a:r>
            <a:endParaRPr lang="en-US" b="1" dirty="0" smtClean="0"/>
          </a:p>
          <a:p>
            <a:pPr marL="0" indent="0"/>
            <a:endParaRPr lang="en-US" dirty="0"/>
          </a:p>
        </p:txBody>
      </p:sp>
      <p:sp>
        <p:nvSpPr>
          <p:cNvPr id="125" name="Google Shape;2166;p69"/>
          <p:cNvSpPr txBox="1">
            <a:spLocks/>
          </p:cNvSpPr>
          <p:nvPr/>
        </p:nvSpPr>
        <p:spPr>
          <a:xfrm>
            <a:off x="2980491" y="3738093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127" name="Google Shape;2166;p69"/>
          <p:cNvSpPr txBox="1">
            <a:spLocks/>
          </p:cNvSpPr>
          <p:nvPr/>
        </p:nvSpPr>
        <p:spPr>
          <a:xfrm>
            <a:off x="8093767" y="2338401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Business</a:t>
            </a:r>
            <a:endParaRPr lang="en-US" dirty="0"/>
          </a:p>
        </p:txBody>
      </p:sp>
      <p:cxnSp>
        <p:nvCxnSpPr>
          <p:cNvPr id="128" name="Google Shape;822;p64"/>
          <p:cNvCxnSpPr/>
          <p:nvPr/>
        </p:nvCxnSpPr>
        <p:spPr>
          <a:xfrm flipH="1">
            <a:off x="6496238" y="3284315"/>
            <a:ext cx="219347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822;p64"/>
          <p:cNvCxnSpPr/>
          <p:nvPr/>
        </p:nvCxnSpPr>
        <p:spPr>
          <a:xfrm flipH="1">
            <a:off x="6504324" y="2586679"/>
            <a:ext cx="21853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2166;p69"/>
          <p:cNvSpPr txBox="1">
            <a:spLocks/>
          </p:cNvSpPr>
          <p:nvPr/>
        </p:nvSpPr>
        <p:spPr>
          <a:xfrm>
            <a:off x="8116112" y="3030213"/>
            <a:ext cx="66583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Logistics</a:t>
            </a:r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8032350" y="3761696"/>
            <a:ext cx="813013" cy="27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t-EE" b="1" dirty="0" smtClean="0"/>
              <a:t>Technical </a:t>
            </a:r>
          </a:p>
          <a:p>
            <a:pPr marL="0" indent="0"/>
            <a:r>
              <a:rPr lang="en-US" sz="1050" b="1" dirty="0" smtClean="0"/>
              <a:t/>
            </a:r>
            <a:br>
              <a:rPr lang="en-US" sz="1050" b="1" dirty="0" smtClean="0"/>
            </a:br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1" name="Google Shape;2177;p69"/>
          <p:cNvSpPr/>
          <p:nvPr/>
        </p:nvSpPr>
        <p:spPr>
          <a:xfrm>
            <a:off x="385608" y="74531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38;p32"/>
          <p:cNvSpPr>
            <a:spLocks noChangeAspect="1"/>
          </p:cNvSpPr>
          <p:nvPr/>
        </p:nvSpPr>
        <p:spPr>
          <a:xfrm>
            <a:off x="5825865" y="1050234"/>
            <a:ext cx="698533" cy="518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822;p64"/>
          <p:cNvCxnSpPr/>
          <p:nvPr/>
        </p:nvCxnSpPr>
        <p:spPr>
          <a:xfrm flipH="1">
            <a:off x="6496240" y="4011032"/>
            <a:ext cx="219347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822;p64"/>
          <p:cNvCxnSpPr/>
          <p:nvPr/>
        </p:nvCxnSpPr>
        <p:spPr>
          <a:xfrm flipH="1">
            <a:off x="3127248" y="4017024"/>
            <a:ext cx="272191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822;p64"/>
          <p:cNvCxnSpPr/>
          <p:nvPr/>
        </p:nvCxnSpPr>
        <p:spPr>
          <a:xfrm flipH="1">
            <a:off x="3140375" y="1893445"/>
            <a:ext cx="23975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341;p32"/>
          <p:cNvCxnSpPr/>
          <p:nvPr/>
        </p:nvCxnSpPr>
        <p:spPr>
          <a:xfrm>
            <a:off x="8909851" y="2258660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54" name="Google Shape;349;p32"/>
          <p:cNvCxnSpPr/>
          <p:nvPr/>
        </p:nvCxnSpPr>
        <p:spPr>
          <a:xfrm>
            <a:off x="7971428" y="3476261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cxnSp>
        <p:nvCxnSpPr>
          <p:cNvPr id="55" name="Google Shape;341;p32"/>
          <p:cNvCxnSpPr/>
          <p:nvPr/>
        </p:nvCxnSpPr>
        <p:spPr>
          <a:xfrm>
            <a:off x="7968889" y="2274843"/>
            <a:ext cx="2539" cy="121760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cxnSp>
      <p:cxnSp>
        <p:nvCxnSpPr>
          <p:cNvPr id="56" name="Google Shape;349;p32"/>
          <p:cNvCxnSpPr/>
          <p:nvPr/>
        </p:nvCxnSpPr>
        <p:spPr>
          <a:xfrm>
            <a:off x="7968889" y="2258660"/>
            <a:ext cx="935744" cy="667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med" len="med"/>
          </a:ln>
        </p:spPr>
      </p:cxnSp>
      <p:grpSp>
        <p:nvGrpSpPr>
          <p:cNvPr id="49" name="Google Shape;10776;p66"/>
          <p:cNvGrpSpPr/>
          <p:nvPr/>
        </p:nvGrpSpPr>
        <p:grpSpPr>
          <a:xfrm>
            <a:off x="5997856" y="3283252"/>
            <a:ext cx="338364" cy="342887"/>
            <a:chOff x="1298037" y="2425727"/>
            <a:chExt cx="338364" cy="342887"/>
          </a:xfrm>
        </p:grpSpPr>
        <p:sp>
          <p:nvSpPr>
            <p:cNvPr id="57" name="Google Shape;10777;p6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78;p6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79;p6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80;p6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499;p66"/>
          <p:cNvGrpSpPr/>
          <p:nvPr/>
        </p:nvGrpSpPr>
        <p:grpSpPr>
          <a:xfrm>
            <a:off x="5984047" y="2586679"/>
            <a:ext cx="376271" cy="337982"/>
            <a:chOff x="2612597" y="3367075"/>
            <a:chExt cx="376271" cy="337982"/>
          </a:xfrm>
        </p:grpSpPr>
        <p:sp>
          <p:nvSpPr>
            <p:cNvPr id="64" name="Google Shape;10500;p6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01;p6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569;p67"/>
          <p:cNvGrpSpPr>
            <a:grpSpLocks noChangeAspect="1"/>
          </p:cNvGrpSpPr>
          <p:nvPr/>
        </p:nvGrpSpPr>
        <p:grpSpPr>
          <a:xfrm>
            <a:off x="6322117" y="1867747"/>
            <a:ext cx="343127" cy="321599"/>
            <a:chOff x="6219391" y="3816756"/>
            <a:chExt cx="356627" cy="334252"/>
          </a:xfrm>
        </p:grpSpPr>
        <p:sp>
          <p:nvSpPr>
            <p:cNvPr id="67" name="Google Shape;11570;p6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71;p6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2;p6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73;p6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5458;p70"/>
          <p:cNvGrpSpPr/>
          <p:nvPr/>
        </p:nvGrpSpPr>
        <p:grpSpPr>
          <a:xfrm>
            <a:off x="6021776" y="4017024"/>
            <a:ext cx="363243" cy="300675"/>
            <a:chOff x="3075928" y="2445798"/>
            <a:chExt cx="363243" cy="300675"/>
          </a:xfrm>
        </p:grpSpPr>
        <p:sp>
          <p:nvSpPr>
            <p:cNvPr id="81" name="Google Shape;25459;p70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460;p70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461;p70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462;p70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463;p70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464;p70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465;p70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466;p70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467;p70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468;p70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469;p70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7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540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64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65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69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mtClean="0"/>
              <a:t>Internship </a:t>
            </a:r>
            <a:r>
              <a:rPr lang="et-EE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27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8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Google Shape;347;p32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00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01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347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24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5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2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Internship </a:t>
            </a:r>
            <a:r>
              <a:rPr lang="et-EE" dirty="0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1461199" y="1600465"/>
            <a:ext cx="876370" cy="4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Elite Team</a:t>
            </a:r>
          </a:p>
          <a:p>
            <a:pPr marL="0" indent="0" algn="l"/>
            <a:r>
              <a:rPr lang="et-EE" dirty="0" smtClean="0"/>
              <a:t>Internship</a:t>
            </a:r>
            <a:r>
              <a:rPr lang="et-EE" b="1" dirty="0" smtClean="0"/>
              <a:t/>
            </a:r>
            <a:br>
              <a:rPr lang="et-EE" b="1" dirty="0" smtClean="0"/>
            </a:b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31" name="Google Shape;370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51" y="1654211"/>
            <a:ext cx="278670" cy="27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</p:pic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013000" y="1494382"/>
            <a:ext cx="194446" cy="285413"/>
            <a:chOff x="4010205" y="1802096"/>
            <a:chExt cx="620038" cy="1407900"/>
          </a:xfrm>
        </p:grpSpPr>
        <p:cxnSp>
          <p:nvCxnSpPr>
            <p:cNvPr id="6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roup 87"/>
          <p:cNvGrpSpPr/>
          <p:nvPr/>
        </p:nvGrpSpPr>
        <p:grpSpPr>
          <a:xfrm flipV="1">
            <a:off x="763960" y="2812282"/>
            <a:ext cx="194446" cy="285413"/>
            <a:chOff x="4010205" y="1802096"/>
            <a:chExt cx="620038" cy="1407900"/>
          </a:xfrm>
        </p:grpSpPr>
        <p:cxnSp>
          <p:nvCxnSpPr>
            <p:cNvPr id="8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05" name="Google Shape;2166;p69"/>
          <p:cNvSpPr txBox="1">
            <a:spLocks/>
          </p:cNvSpPr>
          <p:nvPr/>
        </p:nvSpPr>
        <p:spPr>
          <a:xfrm>
            <a:off x="1300611" y="2548842"/>
            <a:ext cx="1246164" cy="3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</a:t>
            </a:r>
          </a:p>
          <a:p>
            <a:pPr marL="0" indent="0" algn="l"/>
            <a:r>
              <a:rPr lang="et-EE" dirty="0" smtClean="0"/>
              <a:t>Project review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NwwiaWYoiWmPgGr9hwkG3BMsfwPEDcKkKgE1ye0ZZ7wRCNfSa671N1mT--A1V--O5dPsdz9HHk3gJSvdn129XKiKWj-hCLkVtcLZQe326qb3wqDJmUh0sxZ10tlYlu_ViHlXsR_JM1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6" y="26211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solidFill>
            <a:srgbClr val="0070C0"/>
          </a:solidFill>
          <a:extLst/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28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29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96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393694" y="143207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mtClean="0"/>
              <a:t>Internship </a:t>
            </a:r>
            <a:r>
              <a:rPr lang="et-EE" smtClean="0"/>
              <a:t>calendar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419819" y="504745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EF5B811-D664-4681-9D5B-C85B7C5D8361}"/>
              </a:ext>
            </a:extLst>
          </p:cNvPr>
          <p:cNvSpPr>
            <a:spLocks noChangeAspect="1"/>
          </p:cNvSpPr>
          <p:nvPr/>
        </p:nvSpPr>
        <p:spPr>
          <a:xfrm>
            <a:off x="2465039" y="1025279"/>
            <a:ext cx="2946559" cy="2917303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4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>
            <a:off x="5204604" y="1374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5196591" y="3313858"/>
            <a:ext cx="844801" cy="24284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V="1">
            <a:off x="4158482" y="3942581"/>
            <a:ext cx="288331" cy="356168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>
            <a:off x="1969272" y="1366697"/>
            <a:ext cx="73743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1701787" y="2970376"/>
            <a:ext cx="760299" cy="254811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oogle Shape;2175;p69"/>
          <p:cNvSpPr/>
          <p:nvPr/>
        </p:nvSpPr>
        <p:spPr>
          <a:xfrm>
            <a:off x="5955601" y="1194747"/>
            <a:ext cx="1043150" cy="32699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66;p69"/>
          <p:cNvSpPr txBox="1">
            <a:spLocks/>
          </p:cNvSpPr>
          <p:nvPr/>
        </p:nvSpPr>
        <p:spPr>
          <a:xfrm>
            <a:off x="5938129" y="1125002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Feb-May: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9" name="Google Shape;2166;p69"/>
          <p:cNvSpPr txBox="1">
            <a:spLocks/>
          </p:cNvSpPr>
          <p:nvPr/>
        </p:nvSpPr>
        <p:spPr>
          <a:xfrm>
            <a:off x="1461199" y="1600466"/>
            <a:ext cx="876370" cy="4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Elite Team</a:t>
            </a:r>
          </a:p>
          <a:p>
            <a:pPr marL="0" indent="0" algn="l"/>
            <a:r>
              <a:rPr lang="et-EE" dirty="0" smtClean="0"/>
              <a:t>Internship</a:t>
            </a:r>
            <a:r>
              <a:rPr lang="et-EE" b="1" dirty="0" smtClean="0"/>
              <a:t/>
            </a:r>
            <a:br>
              <a:rPr lang="et-EE" b="1" dirty="0" smtClean="0"/>
            </a:b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61" name="Freeform 98">
            <a:extLst>
              <a:ext uri="{FF2B5EF4-FFF2-40B4-BE49-F238E27FC236}">
                <a16:creationId xmlns:a16="http://schemas.microsoft.com/office/drawing/2014/main" xmlns="" id="{E19CB9B2-0EEA-4FC8-9843-2F67E89819A7}"/>
              </a:ext>
            </a:extLst>
          </p:cNvPr>
          <p:cNvSpPr/>
          <p:nvPr/>
        </p:nvSpPr>
        <p:spPr>
          <a:xfrm flipH="1" flipV="1">
            <a:off x="2618216" y="3916520"/>
            <a:ext cx="672458" cy="452604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tx2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Google Shape;2166;p69"/>
          <p:cNvSpPr txBox="1">
            <a:spLocks/>
          </p:cNvSpPr>
          <p:nvPr/>
        </p:nvSpPr>
        <p:spPr>
          <a:xfrm>
            <a:off x="6129688" y="3408055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June: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3" name="Google Shape;2175;p69"/>
          <p:cNvSpPr/>
          <p:nvPr/>
        </p:nvSpPr>
        <p:spPr>
          <a:xfrm>
            <a:off x="6093950" y="3433160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342;p32"/>
          <p:cNvCxnSpPr/>
          <p:nvPr/>
        </p:nvCxnSpPr>
        <p:spPr>
          <a:xfrm flipV="1">
            <a:off x="3988112" y="687256"/>
            <a:ext cx="0" cy="30920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31" name="Google Shape;370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51" y="1654211"/>
            <a:ext cx="278670" cy="278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34" name="Google Shape;2166;p69"/>
          <p:cNvSpPr txBox="1">
            <a:spLocks/>
          </p:cNvSpPr>
          <p:nvPr/>
        </p:nvSpPr>
        <p:spPr>
          <a:xfrm>
            <a:off x="7277151" y="366341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Selection days</a:t>
            </a:r>
            <a:br>
              <a:rPr lang="et-EE" dirty="0" smtClean="0"/>
            </a:br>
            <a:r>
              <a:rPr lang="et-EE" dirty="0" smtClean="0"/>
              <a:t>Interviews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9109" y="3690492"/>
            <a:ext cx="388892" cy="285413"/>
            <a:chOff x="4010205" y="1802096"/>
            <a:chExt cx="620038" cy="1407900"/>
          </a:xfrm>
        </p:grpSpPr>
        <p:cxnSp>
          <p:nvCxnSpPr>
            <p:cNvPr id="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6517073" y="3968936"/>
            <a:ext cx="388892" cy="462557"/>
            <a:chOff x="4010205" y="1802096"/>
            <a:chExt cx="620038" cy="1407900"/>
          </a:xfrm>
        </p:grpSpPr>
        <p:cxnSp>
          <p:nvCxnSpPr>
            <p:cNvPr id="4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49" name="Google Shape;2166;p69"/>
          <p:cNvSpPr txBox="1">
            <a:spLocks/>
          </p:cNvSpPr>
          <p:nvPr/>
        </p:nvSpPr>
        <p:spPr>
          <a:xfrm>
            <a:off x="4474392" y="4087326"/>
            <a:ext cx="971673" cy="20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July:</a:t>
            </a:r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52" name="Google Shape;2175;p69"/>
          <p:cNvSpPr/>
          <p:nvPr/>
        </p:nvSpPr>
        <p:spPr>
          <a:xfrm>
            <a:off x="4502718" y="416508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75;p69"/>
          <p:cNvSpPr/>
          <p:nvPr/>
        </p:nvSpPr>
        <p:spPr>
          <a:xfrm>
            <a:off x="855747" y="1237049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6;p69"/>
          <p:cNvSpPr txBox="1">
            <a:spLocks/>
          </p:cNvSpPr>
          <p:nvPr/>
        </p:nvSpPr>
        <p:spPr>
          <a:xfrm>
            <a:off x="825058" y="1182788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Oct-Nov: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013000" y="1494382"/>
            <a:ext cx="194446" cy="285413"/>
            <a:chOff x="4010205" y="1802096"/>
            <a:chExt cx="620038" cy="1407900"/>
          </a:xfrm>
        </p:grpSpPr>
        <p:cxnSp>
          <p:nvCxnSpPr>
            <p:cNvPr id="6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67" name="Google Shape;2175;p69"/>
          <p:cNvSpPr/>
          <p:nvPr/>
        </p:nvSpPr>
        <p:spPr>
          <a:xfrm>
            <a:off x="591775" y="3097782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166;p69"/>
          <p:cNvSpPr txBox="1">
            <a:spLocks/>
          </p:cNvSpPr>
          <p:nvPr/>
        </p:nvSpPr>
        <p:spPr>
          <a:xfrm>
            <a:off x="574234" y="3016781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September:</a:t>
            </a:r>
            <a:endParaRPr lang="en-US" dirty="0"/>
          </a:p>
        </p:txBody>
      </p:sp>
      <p:sp>
        <p:nvSpPr>
          <p:cNvPr id="72" name="Google Shape;2175;p69"/>
          <p:cNvSpPr/>
          <p:nvPr/>
        </p:nvSpPr>
        <p:spPr>
          <a:xfrm>
            <a:off x="1515073" y="4240266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166;p69"/>
          <p:cNvSpPr txBox="1">
            <a:spLocks/>
          </p:cNvSpPr>
          <p:nvPr/>
        </p:nvSpPr>
        <p:spPr>
          <a:xfrm>
            <a:off x="1480060" y="4165089"/>
            <a:ext cx="1087761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August:</a:t>
            </a:r>
            <a:endParaRPr lang="en-US" dirty="0"/>
          </a:p>
        </p:txBody>
      </p:sp>
      <p:sp>
        <p:nvSpPr>
          <p:cNvPr id="76" name="Google Shape;2166;p69"/>
          <p:cNvSpPr txBox="1">
            <a:spLocks/>
          </p:cNvSpPr>
          <p:nvPr/>
        </p:nvSpPr>
        <p:spPr>
          <a:xfrm>
            <a:off x="3448333" y="309286"/>
            <a:ext cx="1017404" cy="36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b="1" dirty="0" smtClean="0"/>
              <a:t>Dec-Jan</a:t>
            </a:r>
            <a:br>
              <a:rPr lang="et-EE" sz="900" b="1" dirty="0" smtClean="0"/>
            </a:br>
            <a:endParaRPr lang="et-EE" sz="900" b="1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8" name="Google Shape;2175;p69"/>
          <p:cNvSpPr/>
          <p:nvPr/>
        </p:nvSpPr>
        <p:spPr>
          <a:xfrm>
            <a:off x="3480827" y="376078"/>
            <a:ext cx="1043150" cy="257333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33" y="3813478"/>
            <a:ext cx="304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80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986" y="3813478"/>
            <a:ext cx="304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grpSp>
        <p:nvGrpSpPr>
          <p:cNvPr id="88" name="Group 87"/>
          <p:cNvGrpSpPr/>
          <p:nvPr/>
        </p:nvGrpSpPr>
        <p:grpSpPr>
          <a:xfrm flipV="1">
            <a:off x="763960" y="2812282"/>
            <a:ext cx="194446" cy="285413"/>
            <a:chOff x="4010205" y="1802096"/>
            <a:chExt cx="620038" cy="1407900"/>
          </a:xfrm>
        </p:grpSpPr>
        <p:cxnSp>
          <p:nvCxnSpPr>
            <p:cNvPr id="8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91" name="Group 90"/>
          <p:cNvGrpSpPr/>
          <p:nvPr/>
        </p:nvGrpSpPr>
        <p:grpSpPr>
          <a:xfrm rot="16200000" flipV="1">
            <a:off x="1268343" y="4154731"/>
            <a:ext cx="194446" cy="285413"/>
            <a:chOff x="4010205" y="1802096"/>
            <a:chExt cx="620038" cy="1407900"/>
          </a:xfrm>
        </p:grpSpPr>
        <p:cxnSp>
          <p:nvCxnSpPr>
            <p:cNvPr id="92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94" name="Google Shape;2166;p69"/>
          <p:cNvSpPr txBox="1">
            <a:spLocks/>
          </p:cNvSpPr>
          <p:nvPr/>
        </p:nvSpPr>
        <p:spPr>
          <a:xfrm>
            <a:off x="1497040" y="3851022"/>
            <a:ext cx="1246164" cy="2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95" name="Google Shape;367;p3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751" y="3759702"/>
            <a:ext cx="329184" cy="329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345;p32"/>
          <p:cNvCxnSpPr>
            <a:stCxn id="78" idx="3"/>
          </p:cNvCxnSpPr>
          <p:nvPr/>
        </p:nvCxnSpPr>
        <p:spPr>
          <a:xfrm>
            <a:off x="4523977" y="504745"/>
            <a:ext cx="514364" cy="66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02" name="Group 101"/>
          <p:cNvGrpSpPr/>
          <p:nvPr/>
        </p:nvGrpSpPr>
        <p:grpSpPr>
          <a:xfrm>
            <a:off x="4929890" y="4432841"/>
            <a:ext cx="194446" cy="249819"/>
            <a:chOff x="4010205" y="1802096"/>
            <a:chExt cx="620038" cy="1407900"/>
          </a:xfrm>
        </p:grpSpPr>
        <p:cxnSp>
          <p:nvCxnSpPr>
            <p:cNvPr id="10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05" name="Google Shape;2166;p69"/>
          <p:cNvSpPr txBox="1">
            <a:spLocks/>
          </p:cNvSpPr>
          <p:nvPr/>
        </p:nvSpPr>
        <p:spPr>
          <a:xfrm>
            <a:off x="1300611" y="2548842"/>
            <a:ext cx="1246164" cy="3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Summer School</a:t>
            </a:r>
          </a:p>
          <a:p>
            <a:pPr marL="0" indent="0" algn="l"/>
            <a:r>
              <a:rPr lang="et-EE" dirty="0" smtClean="0"/>
              <a:t>Project review </a:t>
            </a:r>
            <a:endParaRPr lang="et-EE" b="1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235252" y="1517894"/>
            <a:ext cx="388892" cy="285413"/>
            <a:chOff x="4010205" y="1802096"/>
            <a:chExt cx="620038" cy="1407900"/>
          </a:xfrm>
        </p:grpSpPr>
        <p:cxnSp>
          <p:nvCxnSpPr>
            <p:cNvPr id="113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5" name="Group 114"/>
          <p:cNvGrpSpPr/>
          <p:nvPr/>
        </p:nvGrpSpPr>
        <p:grpSpPr>
          <a:xfrm>
            <a:off x="6237851" y="2100170"/>
            <a:ext cx="388892" cy="462557"/>
            <a:chOff x="4010205" y="1802096"/>
            <a:chExt cx="620038" cy="1407900"/>
          </a:xfrm>
        </p:grpSpPr>
        <p:cxnSp>
          <p:nvCxnSpPr>
            <p:cNvPr id="116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8" name="Group 117"/>
          <p:cNvGrpSpPr/>
          <p:nvPr/>
        </p:nvGrpSpPr>
        <p:grpSpPr>
          <a:xfrm>
            <a:off x="6237005" y="1724645"/>
            <a:ext cx="388892" cy="462557"/>
            <a:chOff x="4010205" y="1802096"/>
            <a:chExt cx="620038" cy="1407900"/>
          </a:xfrm>
        </p:grpSpPr>
        <p:cxnSp>
          <p:nvCxnSpPr>
            <p:cNvPr id="119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pic>
        <p:nvPicPr>
          <p:cNvPr id="63" name="Google Shape;347;p32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047" y="1653764"/>
            <a:ext cx="292608" cy="2926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65" name="Google Shape;351;p32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9429" y="2452112"/>
            <a:ext cx="219996" cy="219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69" name="Google Shape;353;p32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9133" y="2055378"/>
            <a:ext cx="244584" cy="244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1026" name="Picture 2" descr="https://lh4.googleusercontent.com/NwwiaWYoiWmPgGr9hwkG3BMsfwPEDcKkKgE1ye0ZZ7wRCNfSa671N1mT--A1V--O5dPsdz9HHk3gJSvdn129XKiKWj-hCLkVtcLZQe326qb3wqDJmUh0sxZ10tlYlu_ViHlXsR_JM1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6" y="26211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3tf4-wGaRqnYmumxvD2FiTD9lISpaaAeIbw__vpV1FFBWY__lwD3ClX676vrgPf0xW2vdWDrbid8yKdoxaH5AxsLaFkUuy4F2YtSNyyuavWmdNaF0trR7OsMcF7Ax2dMQPWW1XsuHE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6" y="26182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166;p69"/>
          <p:cNvSpPr txBox="1">
            <a:spLocks/>
          </p:cNvSpPr>
          <p:nvPr/>
        </p:nvSpPr>
        <p:spPr>
          <a:xfrm>
            <a:off x="5393622" y="226508"/>
            <a:ext cx="971673" cy="4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Research and planning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1" name="Google Shape;2166;p69"/>
          <p:cNvSpPr txBox="1">
            <a:spLocks/>
          </p:cNvSpPr>
          <p:nvPr/>
        </p:nvSpPr>
        <p:spPr>
          <a:xfrm>
            <a:off x="6962647" y="1618674"/>
            <a:ext cx="97167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Portfolio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4" name="Google Shape;2166;p69"/>
          <p:cNvSpPr txBox="1">
            <a:spLocks/>
          </p:cNvSpPr>
          <p:nvPr/>
        </p:nvSpPr>
        <p:spPr>
          <a:xfrm>
            <a:off x="6934011" y="2008786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Educational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sp>
        <p:nvSpPr>
          <p:cNvPr id="77" name="Google Shape;2166;p69"/>
          <p:cNvSpPr txBox="1">
            <a:spLocks/>
          </p:cNvSpPr>
          <p:nvPr/>
        </p:nvSpPr>
        <p:spPr>
          <a:xfrm>
            <a:off x="6945662" y="2399114"/>
            <a:ext cx="1103393" cy="2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Knits Labs</a:t>
            </a:r>
            <a:r>
              <a:rPr lang="et-EE" sz="900" dirty="0" smtClean="0"/>
              <a:t/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0" name="Picture 6" descr="https://lh3.googleusercontent.com/jww4zlSaj8TaOs6ObRVmOSqyUSaFmeye2nYnsiJXEz7uS3KGRPIpBHs1Yh6DsWBaRwtS8C8NcfsHY7PIocIRC4NpVbrecao53hJ_7DF43_qyWYmilTzCYR_--MNAos2xushLfBL01C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35" y="42527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166;p69"/>
          <p:cNvSpPr txBox="1">
            <a:spLocks/>
          </p:cNvSpPr>
          <p:nvPr/>
        </p:nvSpPr>
        <p:spPr>
          <a:xfrm>
            <a:off x="7283948" y="4242658"/>
            <a:ext cx="971673" cy="21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sz="900" dirty="0" smtClean="0"/>
              <a:t>Candidates DB</a:t>
            </a:r>
            <a:br>
              <a:rPr lang="et-EE" sz="900" dirty="0" smtClean="0"/>
            </a:br>
            <a:endParaRPr lang="et-EE" sz="900" dirty="0" smtClean="0"/>
          </a:p>
          <a:p>
            <a:pPr marL="0" indent="0" algn="l"/>
            <a:endParaRPr lang="et-EE" sz="900" dirty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t-EE" sz="900" dirty="0" smtClean="0"/>
          </a:p>
          <a:p>
            <a:pPr marL="0" indent="0" algn="l"/>
            <a:endParaRPr lang="en-US" sz="900" dirty="0" smtClean="0"/>
          </a:p>
          <a:p>
            <a:pPr marL="0" indent="0"/>
            <a:endParaRPr lang="en-US" dirty="0"/>
          </a:p>
        </p:txBody>
      </p:sp>
      <p:pic>
        <p:nvPicPr>
          <p:cNvPr id="1032" name="Picture 8" descr="https://lh3.googleusercontent.com/YYmXbdxM9O720Y4mMEXHrR8w9O7Dg50rYK91TVuHQPFKXqnFhAIyZb--OX6Q4B7VMsTcDpTXNQBdiCvQP5kRaunnTDtOM3X_Uy5VjG7O7BGxRVBR29Y7T-FMswi4t6qAWtwGIG92mI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41" y="453763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166;p69"/>
          <p:cNvSpPr txBox="1">
            <a:spLocks/>
          </p:cNvSpPr>
          <p:nvPr/>
        </p:nvSpPr>
        <p:spPr>
          <a:xfrm>
            <a:off x="5428920" y="4493242"/>
            <a:ext cx="971673" cy="20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ntano Sans"/>
              <a:buNone/>
              <a:defRPr sz="1000" b="0" i="0" u="none" strike="noStrike" cap="none">
                <a:solidFill>
                  <a:srgbClr val="000000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l"/>
            <a:r>
              <a:rPr lang="et-EE" dirty="0" smtClean="0"/>
              <a:t>Project setup</a:t>
            </a:r>
            <a:endParaRPr lang="en-US" dirty="0"/>
          </a:p>
        </p:txBody>
      </p:sp>
      <p:grpSp>
        <p:nvGrpSpPr>
          <p:cNvPr id="149" name="Google Shape;3408;p52"/>
          <p:cNvGrpSpPr>
            <a:grpSpLocks noChangeAspect="1"/>
          </p:cNvGrpSpPr>
          <p:nvPr/>
        </p:nvGrpSpPr>
        <p:grpSpPr>
          <a:xfrm rot="1340909">
            <a:off x="2616585" y="1171098"/>
            <a:ext cx="2680900" cy="2590235"/>
            <a:chOff x="3729467" y="2889422"/>
            <a:chExt cx="419153" cy="404977"/>
          </a:xfrm>
        </p:grpSpPr>
        <p:sp>
          <p:nvSpPr>
            <p:cNvPr id="150" name="Google Shape;3409;p52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10;p52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11;p52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12;p52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13;p52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14;p52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15;p52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4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3953975" y="3976311"/>
            <a:ext cx="388892" cy="462557"/>
            <a:chOff x="4010205" y="1802096"/>
            <a:chExt cx="620038" cy="1407900"/>
          </a:xfrm>
        </p:grpSpPr>
        <p:cxnSp>
          <p:nvCxnSpPr>
            <p:cNvPr id="10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07" name="Group 106"/>
          <p:cNvGrpSpPr/>
          <p:nvPr/>
        </p:nvGrpSpPr>
        <p:grpSpPr>
          <a:xfrm>
            <a:off x="3953129" y="3600786"/>
            <a:ext cx="388892" cy="462557"/>
            <a:chOff x="4010205" y="1802096"/>
            <a:chExt cx="620038" cy="1407900"/>
          </a:xfrm>
        </p:grpSpPr>
        <p:cxnSp>
          <p:nvCxnSpPr>
            <p:cNvPr id="10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0" name="Group 109"/>
          <p:cNvGrpSpPr/>
          <p:nvPr/>
        </p:nvGrpSpPr>
        <p:grpSpPr>
          <a:xfrm>
            <a:off x="3953005" y="3239469"/>
            <a:ext cx="388892" cy="462557"/>
            <a:chOff x="4010205" y="1802096"/>
            <a:chExt cx="620038" cy="1407900"/>
          </a:xfrm>
        </p:grpSpPr>
        <p:cxnSp>
          <p:nvCxnSpPr>
            <p:cNvPr id="111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13" name="Google Shape;344;p32"/>
          <p:cNvCxnSpPr/>
          <p:nvPr/>
        </p:nvCxnSpPr>
        <p:spPr>
          <a:xfrm>
            <a:off x="3952702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345;p32"/>
          <p:cNvCxnSpPr/>
          <p:nvPr/>
        </p:nvCxnSpPr>
        <p:spPr>
          <a:xfrm>
            <a:off x="3953005" y="3332931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1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35217" y="3210349"/>
            <a:ext cx="1007572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Career</a:t>
            </a:r>
            <a:endParaRPr sz="1100" dirty="0"/>
          </a:p>
        </p:txBody>
      </p:sp>
      <p:sp>
        <p:nvSpPr>
          <p:cNvPr id="116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63343" y="3566070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1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7468" y="3939035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14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0787" y="4315664"/>
            <a:ext cx="1310458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Compensation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KNITS Customers</a:t>
            </a:r>
            <a:endParaRPr dirty="0"/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54;p46"/>
          <p:cNvSpPr/>
          <p:nvPr/>
        </p:nvSpPr>
        <p:spPr>
          <a:xfrm>
            <a:off x="6028237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55;p46"/>
          <p:cNvSpPr/>
          <p:nvPr/>
        </p:nvSpPr>
        <p:spPr>
          <a:xfrm>
            <a:off x="379605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Google Shape;656;p46"/>
          <p:cNvSpPr/>
          <p:nvPr/>
        </p:nvSpPr>
        <p:spPr>
          <a:xfrm>
            <a:off x="1473778" y="2755262"/>
            <a:ext cx="784500" cy="25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0;p46"/>
          <p:cNvSpPr txBox="1">
            <a:spLocks noGrp="1"/>
          </p:cNvSpPr>
          <p:nvPr>
            <p:ph type="ctrTitle"/>
          </p:nvPr>
        </p:nvSpPr>
        <p:spPr>
          <a:xfrm>
            <a:off x="576585" y="23470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Students</a:t>
            </a:r>
            <a:endParaRPr dirty="0"/>
          </a:p>
        </p:txBody>
      </p:sp>
      <p:sp>
        <p:nvSpPr>
          <p:cNvPr id="21" name="Google Shape;664;p46"/>
          <p:cNvSpPr txBox="1">
            <a:spLocks noGrp="1"/>
          </p:cNvSpPr>
          <p:nvPr>
            <p:ph type="ctrTitle"/>
          </p:nvPr>
        </p:nvSpPr>
        <p:spPr>
          <a:xfrm>
            <a:off x="579979" y="26917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12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Google Shape;665;p46"/>
          <p:cNvSpPr txBox="1">
            <a:spLocks noGrp="1"/>
          </p:cNvSpPr>
          <p:nvPr>
            <p:ph type="ctrTitle" idx="3"/>
          </p:nvPr>
        </p:nvSpPr>
        <p:spPr>
          <a:xfrm>
            <a:off x="2894816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200" dirty="0"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  <a:endParaRPr sz="12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Google Shape;666;p46"/>
          <p:cNvSpPr txBox="1">
            <a:spLocks noGrp="1"/>
          </p:cNvSpPr>
          <p:nvPr>
            <p:ph type="ctrTitle" idx="5"/>
          </p:nvPr>
        </p:nvSpPr>
        <p:spPr>
          <a:xfrm>
            <a:off x="5128317" y="26801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t-EE" sz="1100" dirty="0" smtClean="0">
                <a:latin typeface="Poppins Light"/>
                <a:ea typeface="Poppins Light"/>
                <a:cs typeface="Poppins Light"/>
                <a:sym typeface="Poppins Light"/>
              </a:rPr>
              <a:t>ISSUES</a:t>
            </a:r>
            <a:endParaRPr sz="11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" name="Google Shape;667;p46"/>
          <p:cNvSpPr/>
          <p:nvPr/>
        </p:nvSpPr>
        <p:spPr>
          <a:xfrm>
            <a:off x="1547724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8;p46"/>
          <p:cNvSpPr/>
          <p:nvPr/>
        </p:nvSpPr>
        <p:spPr>
          <a:xfrm>
            <a:off x="3902221" y="1467888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46"/>
          <p:cNvSpPr/>
          <p:nvPr/>
        </p:nvSpPr>
        <p:spPr>
          <a:xfrm>
            <a:off x="6052863" y="1485360"/>
            <a:ext cx="723600" cy="657300"/>
          </a:xfrm>
          <a:prstGeom prst="roundRect">
            <a:avLst>
              <a:gd name="adj" fmla="val 277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0;p46"/>
          <p:cNvSpPr txBox="1">
            <a:spLocks noGrp="1"/>
          </p:cNvSpPr>
          <p:nvPr>
            <p:ph type="ctrTitle"/>
          </p:nvPr>
        </p:nvSpPr>
        <p:spPr>
          <a:xfrm>
            <a:off x="2925852" y="234124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Job Seekers</a:t>
            </a:r>
            <a:endParaRPr dirty="0"/>
          </a:p>
        </p:txBody>
      </p:sp>
      <p:sp>
        <p:nvSpPr>
          <p:cNvPr id="47" name="Google Shape;660;p46"/>
          <p:cNvSpPr txBox="1">
            <a:spLocks noGrp="1"/>
          </p:cNvSpPr>
          <p:nvPr>
            <p:ph type="ctrTitle"/>
          </p:nvPr>
        </p:nvSpPr>
        <p:spPr>
          <a:xfrm>
            <a:off x="5115592" y="23256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dirty="0" smtClean="0"/>
              <a:t>KN Teams</a:t>
            </a:r>
            <a:endParaRPr dirty="0"/>
          </a:p>
        </p:txBody>
      </p:sp>
      <p:grpSp>
        <p:nvGrpSpPr>
          <p:cNvPr id="52" name="Google Shape;7722;p59"/>
          <p:cNvGrpSpPr>
            <a:grpSpLocks noChangeAspect="1"/>
          </p:cNvGrpSpPr>
          <p:nvPr/>
        </p:nvGrpSpPr>
        <p:grpSpPr>
          <a:xfrm>
            <a:off x="4084180" y="1625026"/>
            <a:ext cx="359679" cy="321833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53" name="Google Shape;7723;p5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24;p5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25;p5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6;p5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7;p5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463;p54"/>
          <p:cNvSpPr/>
          <p:nvPr/>
        </p:nvSpPr>
        <p:spPr>
          <a:xfrm>
            <a:off x="1719302" y="1658384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7685;p59"/>
          <p:cNvGrpSpPr/>
          <p:nvPr/>
        </p:nvGrpSpPr>
        <p:grpSpPr>
          <a:xfrm>
            <a:off x="6231252" y="1617205"/>
            <a:ext cx="355943" cy="415442"/>
            <a:chOff x="5194002" y="1511297"/>
            <a:chExt cx="259605" cy="346024"/>
          </a:xfrm>
          <a:solidFill>
            <a:schemeClr val="tx2"/>
          </a:solidFill>
        </p:grpSpPr>
        <p:sp>
          <p:nvSpPr>
            <p:cNvPr id="60" name="Google Shape;7686;p5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7;p5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8;p5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89;p5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94347" y="3981396"/>
            <a:ext cx="388892" cy="462557"/>
            <a:chOff x="4010205" y="1802096"/>
            <a:chExt cx="620038" cy="1407900"/>
          </a:xfrm>
        </p:grpSpPr>
        <p:cxnSp>
          <p:nvCxnSpPr>
            <p:cNvPr id="6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1593501" y="3605871"/>
            <a:ext cx="388892" cy="462557"/>
            <a:chOff x="4010205" y="1802096"/>
            <a:chExt cx="620038" cy="1407900"/>
          </a:xfrm>
        </p:grpSpPr>
        <p:cxnSp>
          <p:nvCxnSpPr>
            <p:cNvPr id="6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1593377" y="3244554"/>
            <a:ext cx="388892" cy="462557"/>
            <a:chOff x="4010205" y="1802096"/>
            <a:chExt cx="620038" cy="1407900"/>
          </a:xfrm>
        </p:grpSpPr>
        <p:cxnSp>
          <p:nvCxnSpPr>
            <p:cNvPr id="7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80" name="Google Shape;344;p32"/>
          <p:cNvCxnSpPr/>
          <p:nvPr/>
        </p:nvCxnSpPr>
        <p:spPr>
          <a:xfrm>
            <a:off x="1593074" y="3013862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45;p32"/>
          <p:cNvCxnSpPr/>
          <p:nvPr/>
        </p:nvCxnSpPr>
        <p:spPr>
          <a:xfrm>
            <a:off x="1593377" y="3338016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8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62932" y="3215434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Real Project</a:t>
            </a:r>
            <a:endParaRPr sz="1100" dirty="0"/>
          </a:p>
        </p:txBody>
      </p:sp>
      <p:sp>
        <p:nvSpPr>
          <p:cNvPr id="8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848317" y="3576979"/>
            <a:ext cx="118836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Innovation</a:t>
            </a:r>
            <a:endParaRPr sz="1100" dirty="0"/>
          </a:p>
        </p:txBody>
      </p:sp>
      <p:sp>
        <p:nvSpPr>
          <p:cNvPr id="8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27840" y="3949944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sp>
        <p:nvSpPr>
          <p:cNvPr id="8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06184" y="4311566"/>
            <a:ext cx="114570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Connections</a:t>
            </a:r>
            <a:endParaRPr sz="11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3953975" y="3976311"/>
            <a:ext cx="388892" cy="462557"/>
            <a:chOff x="4010205" y="1802096"/>
            <a:chExt cx="620038" cy="1407900"/>
          </a:xfrm>
        </p:grpSpPr>
        <p:cxnSp>
          <p:nvCxnSpPr>
            <p:cNvPr id="10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07" name="Group 106"/>
          <p:cNvGrpSpPr/>
          <p:nvPr/>
        </p:nvGrpSpPr>
        <p:grpSpPr>
          <a:xfrm>
            <a:off x="3953129" y="3600786"/>
            <a:ext cx="388892" cy="462557"/>
            <a:chOff x="4010205" y="1802096"/>
            <a:chExt cx="620038" cy="1407900"/>
          </a:xfrm>
        </p:grpSpPr>
        <p:cxnSp>
          <p:nvCxnSpPr>
            <p:cNvPr id="10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10" name="Group 109"/>
          <p:cNvGrpSpPr/>
          <p:nvPr/>
        </p:nvGrpSpPr>
        <p:grpSpPr>
          <a:xfrm>
            <a:off x="3953005" y="3239469"/>
            <a:ext cx="388892" cy="462557"/>
            <a:chOff x="4010205" y="1802096"/>
            <a:chExt cx="620038" cy="1407900"/>
          </a:xfrm>
        </p:grpSpPr>
        <p:cxnSp>
          <p:nvCxnSpPr>
            <p:cNvPr id="111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13" name="Google Shape;344;p32"/>
          <p:cNvCxnSpPr/>
          <p:nvPr/>
        </p:nvCxnSpPr>
        <p:spPr>
          <a:xfrm>
            <a:off x="3952702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345;p32"/>
          <p:cNvCxnSpPr/>
          <p:nvPr/>
        </p:nvCxnSpPr>
        <p:spPr>
          <a:xfrm>
            <a:off x="3953005" y="3332931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1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35217" y="3210349"/>
            <a:ext cx="1007572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Career</a:t>
            </a:r>
            <a:endParaRPr sz="1100" dirty="0"/>
          </a:p>
        </p:txBody>
      </p:sp>
      <p:sp>
        <p:nvSpPr>
          <p:cNvPr id="116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63343" y="3566070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1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7468" y="3939035"/>
            <a:ext cx="43908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CV</a:t>
            </a:r>
            <a:endParaRPr sz="11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6204658" y="3580849"/>
            <a:ext cx="388892" cy="462557"/>
            <a:chOff x="4010205" y="1802096"/>
            <a:chExt cx="620038" cy="1407900"/>
          </a:xfrm>
        </p:grpSpPr>
        <p:cxnSp>
          <p:nvCxnSpPr>
            <p:cNvPr id="135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37" name="Group 136"/>
          <p:cNvGrpSpPr/>
          <p:nvPr/>
        </p:nvGrpSpPr>
        <p:grpSpPr>
          <a:xfrm>
            <a:off x="6204534" y="3219532"/>
            <a:ext cx="388892" cy="462557"/>
            <a:chOff x="4010205" y="1802096"/>
            <a:chExt cx="620038" cy="1407900"/>
          </a:xfrm>
        </p:grpSpPr>
        <p:cxnSp>
          <p:nvCxnSpPr>
            <p:cNvPr id="138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cxnSp>
        <p:nvCxnSpPr>
          <p:cNvPr id="140" name="Google Shape;345;p32"/>
          <p:cNvCxnSpPr/>
          <p:nvPr/>
        </p:nvCxnSpPr>
        <p:spPr>
          <a:xfrm>
            <a:off x="6204534" y="3312994"/>
            <a:ext cx="3888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41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567289" y="3112870"/>
            <a:ext cx="1341995" cy="47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t-EE" sz="1100" dirty="0" smtClean="0"/>
              <a:t>Increase system vulnerability</a:t>
            </a:r>
            <a:endParaRPr sz="1100" dirty="0"/>
          </a:p>
        </p:txBody>
      </p:sp>
      <p:sp>
        <p:nvSpPr>
          <p:cNvPr id="142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509048" y="3557781"/>
            <a:ext cx="908576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Time ROI</a:t>
            </a:r>
            <a:endParaRPr sz="1100" dirty="0"/>
          </a:p>
        </p:txBody>
      </p:sp>
      <p:sp>
        <p:nvSpPr>
          <p:cNvPr id="143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6482365" y="3919098"/>
            <a:ext cx="1281313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Commitment</a:t>
            </a:r>
            <a:endParaRPr sz="1100" dirty="0"/>
          </a:p>
        </p:txBody>
      </p:sp>
      <p:cxnSp>
        <p:nvCxnSpPr>
          <p:cNvPr id="144" name="Google Shape;344;p32"/>
          <p:cNvCxnSpPr/>
          <p:nvPr/>
        </p:nvCxnSpPr>
        <p:spPr>
          <a:xfrm>
            <a:off x="6204534" y="3008777"/>
            <a:ext cx="0" cy="4625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280787" y="4315664"/>
            <a:ext cx="1310458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/>
              <a:t>Compensation</a:t>
            </a:r>
            <a:endParaRPr sz="1100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1593074" y="4309261"/>
            <a:ext cx="388892" cy="462557"/>
            <a:chOff x="4010205" y="1802096"/>
            <a:chExt cx="620038" cy="1407900"/>
          </a:xfrm>
        </p:grpSpPr>
        <p:cxnSp>
          <p:nvCxnSpPr>
            <p:cNvPr id="147" name="Google Shape;344;p32"/>
            <p:cNvCxnSpPr/>
            <p:nvPr/>
          </p:nvCxnSpPr>
          <p:spPr>
            <a:xfrm>
              <a:off x="4011150" y="1802096"/>
              <a:ext cx="0" cy="140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345;p32"/>
            <p:cNvCxnSpPr/>
            <p:nvPr/>
          </p:nvCxnSpPr>
          <p:spPr>
            <a:xfrm>
              <a:off x="4010205" y="3203132"/>
              <a:ext cx="62003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49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915348" y="4650277"/>
            <a:ext cx="1276320" cy="2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t-EE" sz="1100" dirty="0" smtClean="0"/>
              <a:t>Compensation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39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50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18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9"/>
          <p:cNvSpPr txBox="1">
            <a:spLocks noGrp="1"/>
          </p:cNvSpPr>
          <p:nvPr>
            <p:ph type="ctrTitle"/>
          </p:nvPr>
        </p:nvSpPr>
        <p:spPr>
          <a:xfrm>
            <a:off x="615263" y="391698"/>
            <a:ext cx="304233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t-EE" dirty="0" smtClean="0"/>
              <a:t>GOALS</a:t>
            </a:r>
            <a:endParaRPr dirty="0"/>
          </a:p>
        </p:txBody>
      </p:sp>
      <p:sp>
        <p:nvSpPr>
          <p:cNvPr id="2167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99879" y="1817152"/>
            <a:ext cx="731002" cy="44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Zero </a:t>
            </a:r>
            <a:br>
              <a:rPr lang="et-EE" sz="1100" dirty="0" smtClean="0"/>
            </a:br>
            <a:r>
              <a:rPr lang="et-EE" sz="1100" dirty="0" smtClean="0"/>
              <a:t>Budget</a:t>
            </a:r>
            <a:endParaRPr sz="1100" dirty="0"/>
          </a:p>
        </p:txBody>
      </p:sp>
      <p:cxnSp>
        <p:nvCxnSpPr>
          <p:cNvPr id="2174" name="Google Shape;2174;p69"/>
          <p:cNvCxnSpPr/>
          <p:nvPr/>
        </p:nvCxnSpPr>
        <p:spPr>
          <a:xfrm>
            <a:off x="331986" y="2668475"/>
            <a:ext cx="71946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5" name="Google Shape;2175;p69"/>
          <p:cNvSpPr/>
          <p:nvPr/>
        </p:nvSpPr>
        <p:spPr>
          <a:xfrm>
            <a:off x="329888" y="2210075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93599" y="791034"/>
            <a:ext cx="2364107" cy="4571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1553601" y="1811534"/>
            <a:ext cx="916264" cy="46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audience</a:t>
            </a:r>
            <a:endParaRPr sz="1100" dirty="0"/>
          </a:p>
        </p:txBody>
      </p:sp>
      <p:sp>
        <p:nvSpPr>
          <p:cNvPr id="59" name="Google Shape;2175;p69"/>
          <p:cNvSpPr/>
          <p:nvPr/>
        </p:nvSpPr>
        <p:spPr>
          <a:xfrm>
            <a:off x="1628081" y="22110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4145856" y="1790743"/>
            <a:ext cx="863214" cy="4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Employer </a:t>
            </a:r>
            <a:br>
              <a:rPr lang="et-EE" sz="1100" dirty="0" smtClean="0"/>
            </a:br>
            <a:r>
              <a:rPr lang="et-EE" sz="1100" dirty="0" smtClean="0"/>
              <a:t>branding</a:t>
            </a:r>
            <a:endParaRPr sz="1100" dirty="0"/>
          </a:p>
        </p:txBody>
      </p:sp>
      <p:sp>
        <p:nvSpPr>
          <p:cNvPr id="61" name="Google Shape;2175;p69"/>
          <p:cNvSpPr/>
          <p:nvPr/>
        </p:nvSpPr>
        <p:spPr>
          <a:xfrm>
            <a:off x="4247763" y="2217851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7248;p59"/>
          <p:cNvGrpSpPr>
            <a:grpSpLocks noChangeAspect="1"/>
          </p:cNvGrpSpPr>
          <p:nvPr/>
        </p:nvGrpSpPr>
        <p:grpSpPr>
          <a:xfrm>
            <a:off x="4445158" y="2333044"/>
            <a:ext cx="297099" cy="278017"/>
            <a:chOff x="2766264" y="3394042"/>
            <a:chExt cx="294873" cy="275934"/>
          </a:xfrm>
          <a:solidFill>
            <a:schemeClr val="bg1"/>
          </a:solidFill>
        </p:grpSpPr>
        <p:sp>
          <p:nvSpPr>
            <p:cNvPr id="85" name="Google Shape;7249;p5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7250;p5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7251;p5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7252;p5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9" name="Google Shape;7247;p59"/>
          <p:cNvSpPr>
            <a:spLocks noChangeAspect="1"/>
          </p:cNvSpPr>
          <p:nvPr/>
        </p:nvSpPr>
        <p:spPr>
          <a:xfrm>
            <a:off x="1822089" y="2347511"/>
            <a:ext cx="297750" cy="247408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5241;p55"/>
          <p:cNvGrpSpPr>
            <a:grpSpLocks noChangeAspect="1"/>
          </p:cNvGrpSpPr>
          <p:nvPr/>
        </p:nvGrpSpPr>
        <p:grpSpPr>
          <a:xfrm>
            <a:off x="520453" y="2334042"/>
            <a:ext cx="302861" cy="301543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91" name="Google Shape;5242;p5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43;p5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4;p5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67;p69"/>
          <p:cNvSpPr txBox="1">
            <a:spLocks noGrp="1"/>
          </p:cNvSpPr>
          <p:nvPr>
            <p:ph type="ctrTitle" idx="2"/>
          </p:nvPr>
        </p:nvSpPr>
        <p:spPr>
          <a:xfrm>
            <a:off x="2789568" y="1807858"/>
            <a:ext cx="916264" cy="47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t-EE" sz="1100" dirty="0" smtClean="0"/>
              <a:t>Extended </a:t>
            </a:r>
            <a:br>
              <a:rPr lang="et-EE" sz="1100" dirty="0" smtClean="0"/>
            </a:br>
            <a:r>
              <a:rPr lang="et-EE" sz="1100" dirty="0" smtClean="0"/>
              <a:t>time</a:t>
            </a:r>
            <a:endParaRPr sz="1100" dirty="0"/>
          </a:p>
        </p:txBody>
      </p:sp>
      <p:sp>
        <p:nvSpPr>
          <p:cNvPr id="35" name="Google Shape;2175;p69"/>
          <p:cNvSpPr/>
          <p:nvPr/>
        </p:nvSpPr>
        <p:spPr>
          <a:xfrm>
            <a:off x="2926274" y="2206203"/>
            <a:ext cx="659400" cy="916800"/>
          </a:xfrm>
          <a:prstGeom prst="roundRect">
            <a:avLst>
              <a:gd name="adj" fmla="val 265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5426;p55"/>
          <p:cNvGrpSpPr>
            <a:grpSpLocks noChangeAspect="1"/>
          </p:cNvGrpSpPr>
          <p:nvPr/>
        </p:nvGrpSpPr>
        <p:grpSpPr>
          <a:xfrm>
            <a:off x="3100447" y="2294645"/>
            <a:ext cx="311054" cy="315752"/>
            <a:chOff x="4874902" y="3808799"/>
            <a:chExt cx="345615" cy="350835"/>
          </a:xfrm>
          <a:solidFill>
            <a:schemeClr val="tx2"/>
          </a:solidFill>
        </p:grpSpPr>
        <p:sp>
          <p:nvSpPr>
            <p:cNvPr id="25" name="Google Shape;5427;p5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28;p5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29;p5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0;p5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1;p5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2;p5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33;p5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34;p5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5;p5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6;p5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7;p5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8;p5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9;p5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40;p5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41;p5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2;p5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3;p5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tract Business Meeting by Slidesgo">
  <a:themeElements>
    <a:clrScheme name="Simple Light">
      <a:dk1>
        <a:srgbClr val="434343"/>
      </a:dk1>
      <a:lt1>
        <a:srgbClr val="F3F3F3"/>
      </a:lt1>
      <a:dk2>
        <a:srgbClr val="595959"/>
      </a:dk2>
      <a:lt2>
        <a:srgbClr val="EEEEEE"/>
      </a:lt2>
      <a:accent1>
        <a:srgbClr val="2E319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557</Words>
  <Application>Microsoft Office PowerPoint</Application>
  <PresentationFormat>On-screen Show (16:9)</PresentationFormat>
  <Paragraphs>536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Pontano Sans</vt:lpstr>
      <vt:lpstr>Poppins</vt:lpstr>
      <vt:lpstr>Poppins SemiBold</vt:lpstr>
      <vt:lpstr>Poppins Light</vt:lpstr>
      <vt:lpstr>맑은 고딕</vt:lpstr>
      <vt:lpstr>Fira Sans Extra Condensed Medium</vt:lpstr>
      <vt:lpstr>Abstract Business Meeting by Slidesgo</vt:lpstr>
      <vt:lpstr>KNITS Internship Programs</vt:lpstr>
      <vt:lpstr>KNITS Customers</vt:lpstr>
      <vt:lpstr>KNITS Customers</vt:lpstr>
      <vt:lpstr>KNITS Customers</vt:lpstr>
      <vt:lpstr>KNITS Customers</vt:lpstr>
      <vt:lpstr>GOALS</vt:lpstr>
      <vt:lpstr>GOALS</vt:lpstr>
      <vt:lpstr>GOALS</vt:lpstr>
      <vt:lpstr>GOALS</vt:lpstr>
      <vt:lpstr>GOALS</vt:lpstr>
      <vt:lpstr>GOALS</vt:lpstr>
      <vt:lpstr>GOALS</vt:lpstr>
      <vt:lpstr>TARGET AND TIMELINE</vt:lpstr>
      <vt:lpstr>TARGET AND TIMELINE</vt:lpstr>
      <vt:lpstr>INTERNSHIP MODELS</vt:lpstr>
      <vt:lpstr>INTERNSHIP MODELS</vt:lpstr>
      <vt:lpstr>Talent Pool </vt:lpstr>
      <vt:lpstr>Talent Pool </vt:lpstr>
      <vt:lpstr>ECOSYSTEM of SCMS</vt:lpstr>
      <vt:lpstr>Some existing examples on car policies and behaviors </vt:lpstr>
      <vt:lpstr>Supply Chain Process Simulator 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KNITS Educational</vt:lpstr>
      <vt:lpstr>Internship calendar</vt:lpstr>
      <vt:lpstr>Internship calendar</vt:lpstr>
      <vt:lpstr>Internship calendar</vt:lpstr>
      <vt:lpstr>Internship calendar</vt:lpstr>
      <vt:lpstr>Internship calendar</vt:lpstr>
      <vt:lpstr>Internship calendar</vt:lpstr>
      <vt:lpstr>Internship calendar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ECOSYSTEM SIMULATORS</dc:title>
  <dc:creator>ADMIN</dc:creator>
  <cp:lastModifiedBy>ADMIN</cp:lastModifiedBy>
  <cp:revision>112</cp:revision>
  <dcterms:modified xsi:type="dcterms:W3CDTF">2020-04-30T12:49:19Z</dcterms:modified>
</cp:coreProperties>
</file>